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4"/>
  </p:notesMasterIdLst>
  <p:sldIdLst>
    <p:sldId id="256" r:id="rId2"/>
    <p:sldId id="277" r:id="rId3"/>
    <p:sldId id="267" r:id="rId4"/>
    <p:sldId id="259" r:id="rId5"/>
    <p:sldId id="273" r:id="rId6"/>
    <p:sldId id="274" r:id="rId7"/>
    <p:sldId id="257" r:id="rId8"/>
    <p:sldId id="261" r:id="rId9"/>
    <p:sldId id="281" r:id="rId10"/>
    <p:sldId id="262" r:id="rId11"/>
    <p:sldId id="282" r:id="rId12"/>
    <p:sldId id="258" r:id="rId13"/>
    <p:sldId id="264" r:id="rId14"/>
    <p:sldId id="263" r:id="rId15"/>
    <p:sldId id="280" r:id="rId16"/>
    <p:sldId id="272" r:id="rId17"/>
    <p:sldId id="266" r:id="rId18"/>
    <p:sldId id="270" r:id="rId19"/>
    <p:sldId id="269" r:id="rId20"/>
    <p:sldId id="271" r:id="rId21"/>
    <p:sldId id="268" r:id="rId22"/>
    <p:sldId id="278" r:id="rId2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30C03"/>
    <a:srgbClr val="4E0702"/>
    <a:srgbClr val="00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75" autoAdjust="0"/>
    <p:restoredTop sz="94660"/>
  </p:normalViewPr>
  <p:slideViewPr>
    <p:cSldViewPr snapToObjects="1">
      <p:cViewPr varScale="1">
        <p:scale>
          <a:sx n="66" d="100"/>
          <a:sy n="66" d="100"/>
        </p:scale>
        <p:origin x="516" y="40"/>
      </p:cViewPr>
      <p:guideLst>
        <p:guide orient="horz" pos="2160"/>
        <p:guide pos="3840"/>
      </p:guideLst>
    </p:cSldViewPr>
  </p:slideViewPr>
  <p:notesTextViewPr>
    <p:cViewPr>
      <p:scale>
        <a:sx n="1" d="1"/>
        <a:sy n="1" d="1"/>
      </p:scale>
      <p:origin x="0" y="0"/>
    </p:cViewPr>
  </p:notesTextViewPr>
  <p:gridSpacing cx="38100" cy="381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NULL"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XXX </a:t>
            </a:r>
            <a:r>
              <a:rPr lang="en-US" dirty="0"/>
              <a:t>Members</a:t>
            </a:r>
          </a:p>
        </c:rich>
      </c:tx>
      <c:overlay val="0"/>
    </c:title>
    <c:autoTitleDeleted val="0"/>
    <c:view3D>
      <c:rotX val="75"/>
      <c:rotY val="0"/>
      <c:rAngAx val="0"/>
    </c:view3D>
    <c:floor>
      <c:thickness val="0"/>
    </c:floor>
    <c:sideWall>
      <c:thickness val="0"/>
    </c:sideWall>
    <c:backWall>
      <c:thickness val="0"/>
    </c:backWall>
    <c:plotArea>
      <c:layout>
        <c:manualLayout>
          <c:layoutTarget val="inner"/>
          <c:xMode val="edge"/>
          <c:yMode val="edge"/>
          <c:x val="9.7420572428446442E-2"/>
          <c:y val="0.46243938512169502"/>
          <c:w val="0.80515885514310714"/>
          <c:h val="0.43607165798883896"/>
        </c:manualLayout>
      </c:layout>
      <c:pie3DChart>
        <c:varyColors val="1"/>
        <c:ser>
          <c:idx val="0"/>
          <c:order val="0"/>
          <c:dLbls>
            <c:dLbl>
              <c:idx val="0"/>
              <c:layout>
                <c:manualLayout>
                  <c:x val="-5.1514060742407296E-2"/>
                  <c:y val="0.11870599019061304"/>
                </c:manualLayout>
              </c:layout>
              <c:tx>
                <c:rich>
                  <a:bodyPr/>
                  <a:lstStyle/>
                  <a:p>
                    <a:r>
                      <a:rPr lang="en-US" dirty="0"/>
                      <a:t>16%</a:t>
                    </a:r>
                  </a:p>
                </c:rich>
              </c:tx>
              <c:showLegendKey val="0"/>
              <c:showVal val="0"/>
              <c:showCatName val="0"/>
              <c:showSerName val="0"/>
              <c:showPercent val="1"/>
              <c:showBubbleSize val="0"/>
              <c:extLst>
                <c:ext xmlns:c15="http://schemas.microsoft.com/office/drawing/2012/chart" uri="{CE6537A1-D6FC-4f65-9D91-7224C49458BB}"/>
              </c:extLst>
            </c:dLbl>
            <c:dLbl>
              <c:idx val="2"/>
              <c:layout>
                <c:manualLayout>
                  <c:x val="6.4779152605924262E-2"/>
                  <c:y val="0.11343358747846198"/>
                </c:manualLayout>
              </c:layout>
              <c:tx>
                <c:rich>
                  <a:bodyPr/>
                  <a:lstStyle/>
                  <a:p>
                    <a:r>
                      <a:rPr lang="en-US" dirty="0"/>
                      <a:t>18%</a:t>
                    </a:r>
                  </a:p>
                </c:rich>
              </c:tx>
              <c:showLegendKey val="0"/>
              <c:showVal val="0"/>
              <c:showCatName val="0"/>
              <c:showSerName val="0"/>
              <c:showPercent val="1"/>
              <c:showBubbleSize val="0"/>
              <c:extLst>
                <c:ext xmlns:c15="http://schemas.microsoft.com/office/drawing/2012/chart" uri="{CE6537A1-D6FC-4f65-9D91-7224C49458BB}"/>
              </c:extLst>
            </c:dLbl>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val>
            <c:numRef>
              <c:f>'summary table'!$E$59:$G$59</c:f>
              <c:numCache>
                <c:formatCode>General</c:formatCode>
                <c:ptCount val="3"/>
                <c:pt idx="0">
                  <c:v>145</c:v>
                </c:pt>
                <c:pt idx="1">
                  <c:v>584</c:v>
                </c:pt>
                <c:pt idx="2">
                  <c:v>162</c:v>
                </c:pt>
              </c:numCache>
            </c:numRef>
          </c:val>
          <c:extLst>
            <c:ext xmlns:c15="http://schemas.microsoft.com/office/drawing/2012/chart" uri="{02D57815-91ED-43cb-92C2-25804820EDAC}">
              <c15:filteredSeriesTitle>
                <c15:tx>
                  <c:strRef>
                    <c:extLst>
                      <c:ext uri="{02D57815-91ED-43cb-92C2-25804820EDAC}">
                        <c15:formulaRef>
                          <c15:sqref>'summary table'!$D$59</c15:sqref>
                        </c15:formulaRef>
                      </c:ext>
                    </c:extLst>
                    <c:strCache>
                      <c:ptCount val="1"/>
                      <c:pt idx="0">
                        <c:v>Metlakatla Members</c:v>
                      </c:pt>
                    </c:strCache>
                  </c:strRef>
                </c15:tx>
              </c15:filteredSeriesTitle>
            </c:ext>
            <c:ext xmlns:c15="http://schemas.microsoft.com/office/drawing/2012/chart" uri="{02D57815-91ED-43cb-92C2-25804820EDAC}">
              <c15:filteredCategoryTitle>
                <c15:cat>
                  <c:strRef>
                    <c:extLst>
                      <c:ext uri="{02D57815-91ED-43cb-92C2-25804820EDAC}">
                        <c15:formulaRef>
                          <c15:sqref>'summary table'!$E$58:$G$58</c15:sqref>
                        </c15:formulaRef>
                      </c:ext>
                    </c:extLst>
                    <c:strCache>
                      <c:ptCount val="3"/>
                      <c:pt idx="0">
                        <c:v>145 Members under 19</c:v>
                      </c:pt>
                      <c:pt idx="1">
                        <c:v>584 Members Aged 19-65</c:v>
                      </c:pt>
                      <c:pt idx="2">
                        <c:v>162 Members over 65</c:v>
                      </c:pt>
                    </c:strCache>
                  </c:strRef>
                </c15:cat>
              </c15:filteredCategoryTitle>
            </c:ext>
          </c:extLst>
        </c:ser>
        <c:dLbls>
          <c:showLegendKey val="0"/>
          <c:showVal val="0"/>
          <c:showCatName val="0"/>
          <c:showSerName val="0"/>
          <c:showPercent val="1"/>
          <c:showBubbleSize val="0"/>
          <c:showLeaderLines val="1"/>
        </c:dLbls>
      </c:pie3DChart>
    </c:plotArea>
    <c:legend>
      <c:legendPos val="t"/>
      <c:overlay val="0"/>
      <c:txPr>
        <a:bodyPr/>
        <a:lstStyle/>
        <a:p>
          <a:pPr rtl="0">
            <a:defRPr/>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explosion val="25"/>
          <c:dLbls>
            <c:dLbl>
              <c:idx val="0"/>
              <c:tx>
                <c:rich>
                  <a:bodyPr/>
                  <a:lstStyle/>
                  <a:p>
                    <a:r>
                      <a:rPr lang="en-US" sz="700" dirty="0"/>
                      <a:t>Capital Projects - INAC proposals
59%</a:t>
                    </a:r>
                  </a:p>
                </c:rich>
              </c:tx>
              <c:showLegendKey val="0"/>
              <c:showVal val="0"/>
              <c:showCatName val="1"/>
              <c:showSerName val="0"/>
              <c:showPercent val="1"/>
              <c:showBubbleSize val="0"/>
              <c:extLst>
                <c:ext xmlns:c15="http://schemas.microsoft.com/office/drawing/2012/chart" uri="{CE6537A1-D6FC-4f65-9D91-7224C49458BB}"/>
              </c:extLst>
            </c:dLbl>
            <c:dLbl>
              <c:idx val="1"/>
              <c:tx>
                <c:rich>
                  <a:bodyPr/>
                  <a:lstStyle/>
                  <a:p>
                    <a:r>
                      <a:rPr lang="en-US" sz="700" dirty="0"/>
                      <a:t>Capital Projects - Health Canada
12%</a:t>
                    </a:r>
                  </a:p>
                </c:rich>
              </c:tx>
              <c:showLegendKey val="0"/>
              <c:showVal val="0"/>
              <c:showCatName val="1"/>
              <c:showSerName val="0"/>
              <c:showPercent val="1"/>
              <c:showBubbleSize val="0"/>
              <c:extLst>
                <c:ext xmlns:c15="http://schemas.microsoft.com/office/drawing/2012/chart" uri="{CE6537A1-D6FC-4f65-9D91-7224C49458BB}"/>
              </c:extLst>
            </c:dLbl>
            <c:dLbl>
              <c:idx val="2"/>
              <c:tx>
                <c:rich>
                  <a:bodyPr/>
                  <a:lstStyle/>
                  <a:p>
                    <a:r>
                      <a:rPr lang="en-US" sz="700" dirty="0"/>
                      <a:t>Capital Projects - Other Grants
8%</a:t>
                    </a:r>
                  </a:p>
                </c:rich>
              </c:tx>
              <c:showLegendKey val="0"/>
              <c:showVal val="0"/>
              <c:showCatName val="1"/>
              <c:showSerName val="0"/>
              <c:showPercent val="1"/>
              <c:showBubbleSize val="0"/>
              <c:extLst>
                <c:ext xmlns:c15="http://schemas.microsoft.com/office/drawing/2012/chart" uri="{CE6537A1-D6FC-4f65-9D91-7224C49458BB}"/>
              </c:extLst>
            </c:dLbl>
            <c:dLbl>
              <c:idx val="3"/>
              <c:tx>
                <c:rich>
                  <a:bodyPr/>
                  <a:lstStyle/>
                  <a:p>
                    <a:r>
                      <a:rPr lang="en-US" sz="700" dirty="0"/>
                      <a:t>Capital Projects - Block Funding
2%</a:t>
                    </a:r>
                  </a:p>
                </c:rich>
              </c:tx>
              <c:showLegendKey val="0"/>
              <c:showVal val="0"/>
              <c:showCatName val="1"/>
              <c:showSerName val="0"/>
              <c:showPercent val="1"/>
              <c:showBubbleSize val="0"/>
              <c:extLst>
                <c:ext xmlns:c15="http://schemas.microsoft.com/office/drawing/2012/chart" uri="{CE6537A1-D6FC-4f65-9D91-7224C49458BB}"/>
              </c:extLst>
            </c:dLbl>
            <c:dLbl>
              <c:idx val="4"/>
              <c:tx>
                <c:rich>
                  <a:bodyPr/>
                  <a:lstStyle/>
                  <a:p>
                    <a:r>
                      <a:rPr lang="en-US" sz="700" dirty="0"/>
                      <a:t>Capital Projects funded by OSR
13%</a:t>
                    </a:r>
                  </a:p>
                </c:rich>
              </c:tx>
              <c:showLegendKey val="0"/>
              <c:showVal val="0"/>
              <c:showCatName val="1"/>
              <c:showSerName val="0"/>
              <c:showPercent val="1"/>
              <c:showBubbleSize val="0"/>
              <c:extLst>
                <c:ext xmlns:c15="http://schemas.microsoft.com/office/drawing/2012/chart" uri="{CE6537A1-D6FC-4f65-9D91-7224C49458BB}"/>
              </c:extLst>
            </c:dLbl>
            <c:dLbl>
              <c:idx val="5"/>
              <c:layout>
                <c:manualLayout>
                  <c:x val="4.2705674721694308E-2"/>
                  <c:y val="8.7011691557194154E-2"/>
                </c:manualLayout>
              </c:layout>
              <c:tx>
                <c:rich>
                  <a:bodyPr/>
                  <a:lstStyle/>
                  <a:p>
                    <a:r>
                      <a:rPr lang="en-US" sz="700" dirty="0"/>
                      <a:t>Tangible Capital Assets - Block &amp; Other Funding
3%</a:t>
                    </a:r>
                  </a:p>
                </c:rich>
              </c:tx>
              <c:showLegendKey val="0"/>
              <c:showVal val="0"/>
              <c:showCatName val="1"/>
              <c:showSerName val="0"/>
              <c:showPercent val="1"/>
              <c:showBubbleSize val="0"/>
              <c:extLst>
                <c:ext xmlns:c15="http://schemas.microsoft.com/office/drawing/2012/chart" uri="{CE6537A1-D6FC-4f65-9D91-7224C49458BB}"/>
              </c:extLst>
            </c:dLbl>
            <c:dLbl>
              <c:idx val="6"/>
              <c:layout>
                <c:manualLayout>
                  <c:x val="0.10572314236582507"/>
                  <c:y val="8.7341758129431415E-2"/>
                </c:manualLayout>
              </c:layout>
              <c:tx>
                <c:rich>
                  <a:bodyPr/>
                  <a:lstStyle/>
                  <a:p>
                    <a:r>
                      <a:rPr lang="fr-FR" sz="700" dirty="0"/>
                      <a:t>Tangible Capital </a:t>
                    </a:r>
                    <a:r>
                      <a:rPr lang="fr-FR" sz="700" dirty="0" err="1"/>
                      <a:t>Assets</a:t>
                    </a:r>
                    <a:r>
                      <a:rPr lang="fr-FR" sz="700" dirty="0"/>
                      <a:t> - OSR
3%</a:t>
                    </a:r>
                  </a:p>
                </c:rich>
              </c:tx>
              <c:showLegendKey val="0"/>
              <c:showVal val="0"/>
              <c:showCatName val="1"/>
              <c:showSerName val="0"/>
              <c:showPercent val="1"/>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val>
            <c:numRef>
              <c:f>'capital asset analysis'!$E$58:$E$64</c:f>
              <c:numCache>
                <c:formatCode>#,##0;\-#,##0</c:formatCode>
                <c:ptCount val="7"/>
                <c:pt idx="0">
                  <c:v>12122000</c:v>
                </c:pt>
                <c:pt idx="1">
                  <c:v>2587000</c:v>
                </c:pt>
                <c:pt idx="2">
                  <c:v>1690000</c:v>
                </c:pt>
                <c:pt idx="3">
                  <c:v>373000</c:v>
                </c:pt>
                <c:pt idx="4">
                  <c:v>2733000</c:v>
                </c:pt>
                <c:pt idx="5">
                  <c:v>671500</c:v>
                </c:pt>
                <c:pt idx="6">
                  <c:v>525000</c:v>
                </c:pt>
              </c:numCache>
            </c:numRef>
          </c:val>
          <c:extLst xmlns:c16r2="http://schemas.microsoft.com/office/drawing/2015/06/chart">
            <c:ext xmlns:c16="http://schemas.microsoft.com/office/drawing/2014/chart" uri="{C3380CC4-5D6E-409C-BE32-E72D297353CC}">
              <c16:uniqueId val="{00000000-0349-4FA3-A823-AC715A603475}"/>
            </c:ext>
            <c:ext xmlns:c15="http://schemas.microsoft.com/office/drawing/2012/chart" uri="{02D57815-91ED-43cb-92C2-25804820EDAC}">
              <c15:filteredCategoryTitle>
                <c15:cat>
                  <c:strRef>
                    <c:extLst xmlns:c16="http://schemas.microsoft.com/office/drawing/2014/chart" xmlns:c16r2="http://schemas.microsoft.com/office/drawing/2015/06/chart">
                      <c:ext uri="{02D57815-91ED-43cb-92C2-25804820EDAC}">
                        <c15:formulaRef>
                          <c15:sqref>'capital asset analysis'!$D$58:$D$64</c15:sqref>
                        </c15:formulaRef>
                      </c:ext>
                    </c:extLst>
                    <c:strCache>
                      <c:ptCount val="7"/>
                      <c:pt idx="0">
                        <c:v>Capital Projects - INAC proposals</c:v>
                      </c:pt>
                      <c:pt idx="1">
                        <c:v>Capital Projects - Health Canada</c:v>
                      </c:pt>
                      <c:pt idx="2">
                        <c:v>Capital Projects - Other Grants</c:v>
                      </c:pt>
                      <c:pt idx="3">
                        <c:v>Capital Projects - Block Funding</c:v>
                      </c:pt>
                      <c:pt idx="4">
                        <c:v>Capital Projects funded by OSR</c:v>
                      </c:pt>
                      <c:pt idx="5">
                        <c:v>Tangible Capital Assets - Block &amp; Other Funding</c:v>
                      </c:pt>
                      <c:pt idx="6">
                        <c:v>Tangible Capital Assets - OSR</c:v>
                      </c:pt>
                    </c:strCache>
                  </c:strRef>
                </c15:cat>
              </c15:filteredCategoryTitle>
            </c:ext>
          </c:extLst>
        </c:ser>
        <c:dLbls>
          <c:showLegendKey val="0"/>
          <c:showVal val="0"/>
          <c:showCatName val="1"/>
          <c:showSerName val="0"/>
          <c:showPercent val="1"/>
          <c:showBubbleSize val="0"/>
          <c:showLeaderLines val="1"/>
        </c:dLbls>
        <c:firstSliceAng val="0"/>
      </c:pieChart>
    </c:plotArea>
    <c:plotVisOnly val="1"/>
    <c:dispBlanksAs val="zero"/>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2362CD7-066A-4B8C-9137-ED9B52EF264C}" type="datetimeFigureOut">
              <a:rPr lang="en-CA" smtClean="0"/>
              <a:pPr/>
              <a:t>2016-10-14</a:t>
            </a:fld>
            <a:endParaRPr lang="en-CA"/>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6B4BEBF-4700-4131-ABF1-87611367E335}" type="slidenum">
              <a:rPr lang="en-CA" smtClean="0"/>
              <a:pPr/>
              <a:t>‹#›</a:t>
            </a:fld>
            <a:endParaRPr lang="en-CA"/>
          </a:p>
        </p:txBody>
      </p:sp>
    </p:spTree>
    <p:extLst>
      <p:ext uri="{BB962C8B-B14F-4D97-AF65-F5344CB8AC3E}">
        <p14:creationId xmlns:p14="http://schemas.microsoft.com/office/powerpoint/2010/main" val="3047529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66B4BEBF-4700-4131-ABF1-87611367E335}" type="slidenum">
              <a:rPr lang="en-CA" smtClean="0"/>
              <a:pPr/>
              <a:t>1</a:t>
            </a:fld>
            <a:endParaRPr lang="en-CA"/>
          </a:p>
        </p:txBody>
      </p:sp>
    </p:spTree>
    <p:extLst>
      <p:ext uri="{BB962C8B-B14F-4D97-AF65-F5344CB8AC3E}">
        <p14:creationId xmlns:p14="http://schemas.microsoft.com/office/powerpoint/2010/main" val="3292402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66B4BEBF-4700-4131-ABF1-87611367E335}" type="slidenum">
              <a:rPr lang="en-CA" smtClean="0"/>
              <a:pPr/>
              <a:t>2</a:t>
            </a:fld>
            <a:endParaRPr lang="en-CA"/>
          </a:p>
        </p:txBody>
      </p:sp>
    </p:spTree>
    <p:extLst>
      <p:ext uri="{BB962C8B-B14F-4D97-AF65-F5344CB8AC3E}">
        <p14:creationId xmlns:p14="http://schemas.microsoft.com/office/powerpoint/2010/main" val="928406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66B4BEBF-4700-4131-ABF1-87611367E335}" type="slidenum">
              <a:rPr lang="en-CA" smtClean="0"/>
              <a:pPr/>
              <a:t>4</a:t>
            </a:fld>
            <a:endParaRPr lang="en-CA"/>
          </a:p>
        </p:txBody>
      </p:sp>
    </p:spTree>
    <p:extLst>
      <p:ext uri="{BB962C8B-B14F-4D97-AF65-F5344CB8AC3E}">
        <p14:creationId xmlns:p14="http://schemas.microsoft.com/office/powerpoint/2010/main" val="29542884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0800000">
            <a:off x="-1" y="-156711"/>
            <a:ext cx="12192000" cy="5418667"/>
          </a:xfrm>
          <a:prstGeom prst="rect">
            <a:avLst/>
          </a:prstGeom>
        </p:spPr>
      </p:pic>
      <p:sp>
        <p:nvSpPr>
          <p:cNvPr id="8" name="Rectangle 7"/>
          <p:cNvSpPr/>
          <p:nvPr userDrawn="1"/>
        </p:nvSpPr>
        <p:spPr>
          <a:xfrm>
            <a:off x="-1" y="-152400"/>
            <a:ext cx="12192000" cy="5414512"/>
          </a:xfrm>
          <a:prstGeom prst="rect">
            <a:avLst/>
          </a:prstGeom>
          <a:solidFill>
            <a:srgbClr val="4E070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p:cNvSpPr>
            <a:spLocks noGrp="1"/>
          </p:cNvSpPr>
          <p:nvPr>
            <p:ph type="ctrTitle"/>
          </p:nvPr>
        </p:nvSpPr>
        <p:spPr>
          <a:xfrm>
            <a:off x="1524000" y="1122363"/>
            <a:ext cx="9144000" cy="2387600"/>
          </a:xfrm>
        </p:spPr>
        <p:txBody>
          <a:bodyPr anchor="b">
            <a:normAutofit/>
          </a:bodyPr>
          <a:lstStyle>
            <a:lvl1pPr algn="ctr">
              <a:defRPr sz="3200">
                <a:solidFill>
                  <a:schemeClr val="bg1"/>
                </a:solidFill>
              </a:defRPr>
            </a:lvl1pPr>
          </a:lstStyle>
          <a:p>
            <a:r>
              <a:rPr lang="en-US" dirty="0"/>
              <a:t>Click to edit Master title style</a:t>
            </a:r>
            <a:endParaRPr lang="en-CA"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CA" dirty="0"/>
          </a:p>
        </p:txBody>
      </p:sp>
      <p:sp>
        <p:nvSpPr>
          <p:cNvPr id="4" name="Date Placeholder 3"/>
          <p:cNvSpPr>
            <a:spLocks noGrp="1"/>
          </p:cNvSpPr>
          <p:nvPr>
            <p:ph type="dt" sz="half" idx="10"/>
          </p:nvPr>
        </p:nvSpPr>
        <p:spPr/>
        <p:txBody>
          <a:bodyPr/>
          <a:lstStyle/>
          <a:p>
            <a:fld id="{99AA47C2-8A8E-46A4-8FE4-A80043E7E756}" type="datetime1">
              <a:rPr lang="en-CA" smtClean="0"/>
              <a:pPr/>
              <a:t>2016-10-14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2EFC8F2-8799-4842-A316-24E5DD36930B}" type="slidenum">
              <a:rPr lang="en-CA" smtClean="0"/>
              <a:pPr/>
              <a:t>‹#›</a:t>
            </a:fld>
            <a:endParaRPr lang="en-CA"/>
          </a:p>
        </p:txBody>
      </p:sp>
      <p:sp>
        <p:nvSpPr>
          <p:cNvPr id="13" name="Flowchart: Merge 12"/>
          <p:cNvSpPr/>
          <p:nvPr userDrawn="1"/>
        </p:nvSpPr>
        <p:spPr>
          <a:xfrm>
            <a:off x="1524000" y="5257800"/>
            <a:ext cx="685800" cy="414943"/>
          </a:xfrm>
          <a:prstGeom prst="flowChartMerge">
            <a:avLst/>
          </a:prstGeom>
          <a:solidFill>
            <a:srgbClr val="4E07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Content Placeholder 14"/>
          <p:cNvSpPr>
            <a:spLocks noGrp="1"/>
          </p:cNvSpPr>
          <p:nvPr>
            <p:ph sz="quarter" idx="13" hasCustomPrompt="1"/>
          </p:nvPr>
        </p:nvSpPr>
        <p:spPr>
          <a:xfrm>
            <a:off x="1828800" y="5672138"/>
            <a:ext cx="8839200" cy="538162"/>
          </a:xfrm>
        </p:spPr>
        <p:txBody>
          <a:bodyPr/>
          <a:lstStyle/>
          <a:p>
            <a:pPr lvl="1"/>
            <a:r>
              <a:rPr lang="en-US" dirty="0"/>
              <a:t>Second level</a:t>
            </a:r>
          </a:p>
        </p:txBody>
      </p:sp>
    </p:spTree>
    <p:extLst>
      <p:ext uri="{BB962C8B-B14F-4D97-AF65-F5344CB8AC3E}">
        <p14:creationId xmlns:p14="http://schemas.microsoft.com/office/powerpoint/2010/main" val="93050468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A48B4D93-1C71-4933-9704-076A30B9CD8F}" type="datetime1">
              <a:rPr lang="en-CA" smtClean="0"/>
              <a:pPr/>
              <a:t>2016-10-14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2EFC8F2-8799-4842-A316-24E5DD36930B}" type="slidenum">
              <a:rPr lang="en-CA" smtClean="0"/>
              <a:pPr/>
              <a:t>‹#›</a:t>
            </a:fld>
            <a:endParaRPr lang="en-CA"/>
          </a:p>
        </p:txBody>
      </p:sp>
    </p:spTree>
    <p:extLst>
      <p:ext uri="{BB962C8B-B14F-4D97-AF65-F5344CB8AC3E}">
        <p14:creationId xmlns:p14="http://schemas.microsoft.com/office/powerpoint/2010/main" val="75920417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3DD9DE06-2951-49A7-8951-61CF0220E1F3}" type="datetime1">
              <a:rPr lang="en-CA" smtClean="0"/>
              <a:pPr/>
              <a:t>2016-10-14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2EFC8F2-8799-4842-A316-24E5DD36930B}" type="slidenum">
              <a:rPr lang="en-CA" smtClean="0"/>
              <a:pPr/>
              <a:t>‹#›</a:t>
            </a:fld>
            <a:endParaRPr lang="en-CA"/>
          </a:p>
        </p:txBody>
      </p:sp>
    </p:spTree>
    <p:extLst>
      <p:ext uri="{BB962C8B-B14F-4D97-AF65-F5344CB8AC3E}">
        <p14:creationId xmlns:p14="http://schemas.microsoft.com/office/powerpoint/2010/main" val="11237835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0800000">
            <a:off x="0" y="-152401"/>
            <a:ext cx="12192000" cy="914400"/>
          </a:xfrm>
          <a:prstGeom prst="rect">
            <a:avLst/>
          </a:prstGeom>
        </p:spPr>
      </p:pic>
      <p:sp>
        <p:nvSpPr>
          <p:cNvPr id="7" name="Rectangle 6"/>
          <p:cNvSpPr/>
          <p:nvPr userDrawn="1"/>
        </p:nvSpPr>
        <p:spPr>
          <a:xfrm>
            <a:off x="-1" y="-156712"/>
            <a:ext cx="12192000" cy="918712"/>
          </a:xfrm>
          <a:prstGeom prst="rect">
            <a:avLst/>
          </a:prstGeom>
          <a:solidFill>
            <a:srgbClr val="4E070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p:cNvSpPr>
            <a:spLocks noGrp="1"/>
          </p:cNvSpPr>
          <p:nvPr>
            <p:ph type="title"/>
          </p:nvPr>
        </p:nvSpPr>
        <p:spPr>
          <a:xfrm>
            <a:off x="838200" y="1"/>
            <a:ext cx="10515600" cy="762000"/>
          </a:xfrm>
        </p:spPr>
        <p:txBody>
          <a:bodyPr>
            <a:normAutofit/>
          </a:bodyPr>
          <a:lstStyle>
            <a:lvl1pPr>
              <a:defRPr sz="2400" b="1">
                <a:solidFill>
                  <a:schemeClr val="bg1"/>
                </a:solidFill>
              </a:defRPr>
            </a:lvl1p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6737C767-6283-4077-9F20-651E77C4D8EA}" type="datetime1">
              <a:rPr lang="en-CA" smtClean="0"/>
              <a:pPr/>
              <a:t>2016-10-14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2EFC8F2-8799-4842-A316-24E5DD36930B}" type="slidenum">
              <a:rPr lang="en-CA" smtClean="0"/>
              <a:pPr/>
              <a:t>‹#›</a:t>
            </a:fld>
            <a:endParaRPr lang="en-CA"/>
          </a:p>
        </p:txBody>
      </p:sp>
    </p:spTree>
    <p:extLst>
      <p:ext uri="{BB962C8B-B14F-4D97-AF65-F5344CB8AC3E}">
        <p14:creationId xmlns:p14="http://schemas.microsoft.com/office/powerpoint/2010/main" val="183953958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38200" y="442258"/>
            <a:ext cx="3429000" cy="1196041"/>
          </a:xfrm>
          <a:prstGeom prst="rect">
            <a:avLst/>
          </a:prstGeom>
        </p:spPr>
      </p:pic>
      <p:sp>
        <p:nvSpPr>
          <p:cNvPr id="2" name="Title 1"/>
          <p:cNvSpPr>
            <a:spLocks noGrp="1"/>
          </p:cNvSpPr>
          <p:nvPr>
            <p:ph type="title"/>
          </p:nvPr>
        </p:nvSpPr>
        <p:spPr>
          <a:xfrm>
            <a:off x="838200" y="442259"/>
            <a:ext cx="3429000" cy="1196964"/>
          </a:xfrm>
          <a:solidFill>
            <a:srgbClr val="4E0702">
              <a:alpha val="74902"/>
            </a:srgbClr>
          </a:solidFill>
        </p:spPr>
        <p:txBody>
          <a:bodyPr anchor="b"/>
          <a:lstStyle>
            <a:lvl1pPr>
              <a:defRPr>
                <a:solidFill>
                  <a:schemeClr val="bg1"/>
                </a:solidFill>
              </a:defRPr>
            </a:lvl1pPr>
          </a:lstStyle>
          <a:p>
            <a:r>
              <a:rPr lang="en-US"/>
              <a:t>Click to edit Master title style</a:t>
            </a:r>
            <a:endParaRPr lang="en-CA"/>
          </a:p>
        </p:txBody>
      </p:sp>
      <p:sp>
        <p:nvSpPr>
          <p:cNvPr id="3" name="Content Placeholder 2"/>
          <p:cNvSpPr>
            <a:spLocks noGrp="1"/>
          </p:cNvSpPr>
          <p:nvPr>
            <p:ph sz="half" idx="1"/>
          </p:nvPr>
        </p:nvSpPr>
        <p:spPr>
          <a:xfrm>
            <a:off x="838200" y="1825625"/>
            <a:ext cx="3429000" cy="4351338"/>
          </a:xfrm>
        </p:spPr>
        <p:txBody>
          <a:bodyPr/>
          <a:lstStyle>
            <a:lvl1pPr>
              <a:defRPr sz="1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Content Placeholder 3"/>
          <p:cNvSpPr>
            <a:spLocks noGrp="1"/>
          </p:cNvSpPr>
          <p:nvPr>
            <p:ph sz="half" idx="2"/>
          </p:nvPr>
        </p:nvSpPr>
        <p:spPr>
          <a:xfrm>
            <a:off x="4381500" y="952500"/>
            <a:ext cx="5943600" cy="5224463"/>
          </a:xfrm>
        </p:spPr>
        <p:txBody>
          <a:bodyPr/>
          <a:lstStyle>
            <a:lvl1pPr>
              <a:defRPr sz="1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5" name="Date Placeholder 4"/>
          <p:cNvSpPr>
            <a:spLocks noGrp="1"/>
          </p:cNvSpPr>
          <p:nvPr>
            <p:ph type="dt" sz="half" idx="10"/>
          </p:nvPr>
        </p:nvSpPr>
        <p:spPr>
          <a:xfrm>
            <a:off x="1066800" y="6356350"/>
            <a:ext cx="3200400" cy="365125"/>
          </a:xfrm>
        </p:spPr>
        <p:txBody>
          <a:bodyPr/>
          <a:lstStyle/>
          <a:p>
            <a:fld id="{43AE90EE-7EF1-4CB4-A96B-4800E0D6D9A9}" type="datetime1">
              <a:rPr lang="en-CA" smtClean="0"/>
              <a:pPr/>
              <a:t>2016-10-14</a:t>
            </a:fld>
            <a:endParaRPr lang="en-CA"/>
          </a:p>
        </p:txBody>
      </p:sp>
      <p:sp>
        <p:nvSpPr>
          <p:cNvPr id="6" name="Footer Placeholder 5"/>
          <p:cNvSpPr>
            <a:spLocks noGrp="1"/>
          </p:cNvSpPr>
          <p:nvPr>
            <p:ph type="ftr" sz="quarter" idx="11"/>
          </p:nvPr>
        </p:nvSpPr>
        <p:spPr>
          <a:xfrm>
            <a:off x="4381500" y="6356350"/>
            <a:ext cx="6286500" cy="365125"/>
          </a:xfrm>
        </p:spPr>
        <p:txBody>
          <a:bodyPr/>
          <a:lstStyle/>
          <a:p>
            <a:endParaRPr lang="en-CA" dirty="0"/>
          </a:p>
        </p:txBody>
      </p:sp>
      <p:sp>
        <p:nvSpPr>
          <p:cNvPr id="7" name="Slide Number Placeholder 6"/>
          <p:cNvSpPr>
            <a:spLocks noGrp="1"/>
          </p:cNvSpPr>
          <p:nvPr>
            <p:ph type="sldNum" sz="quarter" idx="12"/>
          </p:nvPr>
        </p:nvSpPr>
        <p:spPr>
          <a:xfrm>
            <a:off x="10858500" y="6356350"/>
            <a:ext cx="1181100" cy="365125"/>
          </a:xfrm>
        </p:spPr>
        <p:txBody>
          <a:bodyPr/>
          <a:lstStyle/>
          <a:p>
            <a:fld id="{92EFC8F2-8799-4842-A316-24E5DD36930B}" type="slidenum">
              <a:rPr lang="en-CA" smtClean="0"/>
              <a:pPr/>
              <a:t>‹#›</a:t>
            </a:fld>
            <a:endParaRPr lang="en-CA"/>
          </a:p>
        </p:txBody>
      </p:sp>
      <p:sp>
        <p:nvSpPr>
          <p:cNvPr id="9" name="Flowchart: Merge 8"/>
          <p:cNvSpPr/>
          <p:nvPr userDrawn="1"/>
        </p:nvSpPr>
        <p:spPr>
          <a:xfrm>
            <a:off x="1143000" y="1621632"/>
            <a:ext cx="495300" cy="196055"/>
          </a:xfrm>
          <a:prstGeom prst="flowChartMerge">
            <a:avLst/>
          </a:prstGeom>
          <a:solidFill>
            <a:srgbClr val="4E07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aphicFrame>
        <p:nvGraphicFramePr>
          <p:cNvPr id="10" name="Table 9"/>
          <p:cNvGraphicFramePr>
            <a:graphicFrameLocks noGrp="1"/>
          </p:cNvGraphicFramePr>
          <p:nvPr userDrawn="1">
            <p:extLst>
              <p:ext uri="{D42A27DB-BD31-4B8C-83A1-F6EECF244321}">
                <p14:modId xmlns:p14="http://schemas.microsoft.com/office/powerpoint/2010/main" val="3785372910"/>
              </p:ext>
            </p:extLst>
          </p:nvPr>
        </p:nvGraphicFramePr>
        <p:xfrm>
          <a:off x="-9525" y="-22879"/>
          <a:ext cx="12201525" cy="457200"/>
        </p:xfrm>
        <a:graphic>
          <a:graphicData uri="http://schemas.openxmlformats.org/drawingml/2006/table">
            <a:tbl>
              <a:tblPr firstRow="1" bandRow="1">
                <a:tableStyleId>{5C22544A-7EE6-4342-B048-85BDC9FD1C3A}</a:tableStyleId>
              </a:tblPr>
              <a:tblGrid>
                <a:gridCol w="847725">
                  <a:extLst>
                    <a:ext uri="{9D8B030D-6E8A-4147-A177-3AD203B41FA5}">
                      <a16:colId xmlns:a16="http://schemas.microsoft.com/office/drawing/2014/main" xmlns="" val="20000"/>
                    </a:ext>
                  </a:extLst>
                </a:gridCol>
                <a:gridCol w="2082800">
                  <a:extLst>
                    <a:ext uri="{9D8B030D-6E8A-4147-A177-3AD203B41FA5}">
                      <a16:colId xmlns:a16="http://schemas.microsoft.com/office/drawing/2014/main" xmlns="" val="20001"/>
                    </a:ext>
                  </a:extLst>
                </a:gridCol>
                <a:gridCol w="1854200">
                  <a:extLst>
                    <a:ext uri="{9D8B030D-6E8A-4147-A177-3AD203B41FA5}">
                      <a16:colId xmlns:a16="http://schemas.microsoft.com/office/drawing/2014/main" xmlns="" val="20002"/>
                    </a:ext>
                  </a:extLst>
                </a:gridCol>
                <a:gridCol w="1854200">
                  <a:extLst>
                    <a:ext uri="{9D8B030D-6E8A-4147-A177-3AD203B41FA5}">
                      <a16:colId xmlns:a16="http://schemas.microsoft.com/office/drawing/2014/main" xmlns="" val="20003"/>
                    </a:ext>
                  </a:extLst>
                </a:gridCol>
                <a:gridCol w="1854200">
                  <a:extLst>
                    <a:ext uri="{9D8B030D-6E8A-4147-A177-3AD203B41FA5}">
                      <a16:colId xmlns:a16="http://schemas.microsoft.com/office/drawing/2014/main" xmlns="" val="20004"/>
                    </a:ext>
                  </a:extLst>
                </a:gridCol>
                <a:gridCol w="1854200">
                  <a:extLst>
                    <a:ext uri="{9D8B030D-6E8A-4147-A177-3AD203B41FA5}">
                      <a16:colId xmlns:a16="http://schemas.microsoft.com/office/drawing/2014/main" xmlns="" val="20005"/>
                    </a:ext>
                  </a:extLst>
                </a:gridCol>
                <a:gridCol w="1854200">
                  <a:extLst>
                    <a:ext uri="{9D8B030D-6E8A-4147-A177-3AD203B41FA5}">
                      <a16:colId xmlns:a16="http://schemas.microsoft.com/office/drawing/2014/main" xmlns="" val="20006"/>
                    </a:ext>
                  </a:extLst>
                </a:gridCol>
              </a:tblGrid>
              <a:tr h="370840">
                <a:tc>
                  <a:txBody>
                    <a:bodyPr/>
                    <a:lstStyle/>
                    <a:p>
                      <a:r>
                        <a:rPr lang="en-CA" sz="1100" b="0" dirty="0">
                          <a:latin typeface="Franklin Gothic Book" panose="020B0503020102020204" pitchFamily="34" charset="0"/>
                        </a:rPr>
                        <a:t>Member PRIOTITIES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5E0902"/>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CA" sz="1200" b="0" dirty="0">
                          <a:latin typeface="Franklin Gothic Book" panose="020B0503020102020204" pitchFamily="34" charset="0"/>
                        </a:rPr>
                        <a:t>Preserving Our</a:t>
                      </a:r>
                      <a:r>
                        <a:rPr lang="en-CA" sz="1200" b="0" baseline="0" dirty="0">
                          <a:latin typeface="Franklin Gothic Book" panose="020B0503020102020204" pitchFamily="34" charset="0"/>
                        </a:rPr>
                        <a:t> Culture</a:t>
                      </a:r>
                      <a:endParaRPr lang="en-CA" sz="1200" b="0" dirty="0">
                        <a:latin typeface="Franklin Gothic Book" panose="020B05030201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30C03"/>
                    </a:solidFill>
                  </a:tcPr>
                </a:tc>
                <a:tc>
                  <a:txBody>
                    <a:bodyPr/>
                    <a:lstStyle/>
                    <a:p>
                      <a:pPr algn="ctr"/>
                      <a:r>
                        <a:rPr lang="en-CA" sz="1200" b="0" dirty="0">
                          <a:latin typeface="Franklin Gothic Book" panose="020B0503020102020204" pitchFamily="34" charset="0"/>
                        </a:rPr>
                        <a:t>Preserving Our</a:t>
                      </a:r>
                      <a:r>
                        <a:rPr lang="en-CA" sz="1200" b="0" baseline="0" dirty="0">
                          <a:latin typeface="Franklin Gothic Book" panose="020B0503020102020204" pitchFamily="34" charset="0"/>
                        </a:rPr>
                        <a:t> Environment</a:t>
                      </a:r>
                      <a:endParaRPr lang="en-CA" sz="1200" b="0" dirty="0">
                        <a:latin typeface="Franklin Gothic Book" panose="020B05030201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30C03"/>
                    </a:solidFill>
                  </a:tcPr>
                </a:tc>
                <a:tc>
                  <a:txBody>
                    <a:bodyPr/>
                    <a:lstStyle/>
                    <a:p>
                      <a:pPr algn="ctr"/>
                      <a:r>
                        <a:rPr lang="en-CA" sz="1200" b="0" dirty="0">
                          <a:latin typeface="Franklin Gothic Book" panose="020B0503020102020204" pitchFamily="34" charset="0"/>
                        </a:rPr>
                        <a:t>A Future for Our</a:t>
                      </a:r>
                      <a:r>
                        <a:rPr lang="en-CA" sz="1200" b="0" baseline="0" dirty="0">
                          <a:latin typeface="Franklin Gothic Book" panose="020B0503020102020204" pitchFamily="34" charset="0"/>
                        </a:rPr>
                        <a:t> Youth</a:t>
                      </a:r>
                      <a:endParaRPr lang="en-CA" sz="1200" b="0" dirty="0">
                        <a:latin typeface="Franklin Gothic Book" panose="020B05030201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30C03"/>
                    </a:solidFill>
                  </a:tcPr>
                </a:tc>
                <a:tc>
                  <a:txBody>
                    <a:bodyPr/>
                    <a:lstStyle/>
                    <a:p>
                      <a:pPr algn="ctr"/>
                      <a:r>
                        <a:rPr lang="en-CA" sz="1200" b="0" dirty="0">
                          <a:latin typeface="Franklin Gothic Book" panose="020B0503020102020204" pitchFamily="34" charset="0"/>
                        </a:rPr>
                        <a:t>Holistic Health and Wellness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30C03"/>
                    </a:solidFill>
                  </a:tcPr>
                </a:tc>
                <a:tc>
                  <a:txBody>
                    <a:bodyPr/>
                    <a:lstStyle/>
                    <a:p>
                      <a:pPr algn="ctr"/>
                      <a:r>
                        <a:rPr lang="en-CA" sz="1200" b="0" dirty="0">
                          <a:latin typeface="Franklin Gothic Book" panose="020B0503020102020204" pitchFamily="34" charset="0"/>
                        </a:rPr>
                        <a:t>Economic Sustainability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30C03"/>
                    </a:solidFill>
                  </a:tcPr>
                </a:tc>
                <a:tc>
                  <a:txBody>
                    <a:bodyPr/>
                    <a:lstStyle/>
                    <a:p>
                      <a:pPr algn="ctr"/>
                      <a:r>
                        <a:rPr lang="en-CA" sz="1200" b="0" dirty="0">
                          <a:latin typeface="Franklin Gothic Book" panose="020B0503020102020204" pitchFamily="34" charset="0"/>
                        </a:rPr>
                        <a:t>Building a Sustainable </a:t>
                      </a:r>
                      <a:r>
                        <a:rPr lang="en-CA" sz="1200" b="0" dirty="0" smtClean="0">
                          <a:latin typeface="Franklin Gothic Book" panose="020B0503020102020204" pitchFamily="34" charset="0"/>
                        </a:rPr>
                        <a:t>Community</a:t>
                      </a:r>
                      <a:endParaRPr lang="en-CA" sz="1200" b="0" dirty="0">
                        <a:latin typeface="Franklin Gothic Book" panose="020B05030201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30C03"/>
                    </a:solidFill>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252204754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38200" y="381000"/>
            <a:ext cx="3429000" cy="1257300"/>
          </a:xfrm>
          <a:prstGeom prst="rect">
            <a:avLst/>
          </a:prstGeom>
        </p:spPr>
      </p:pic>
      <p:sp>
        <p:nvSpPr>
          <p:cNvPr id="2" name="Title 1"/>
          <p:cNvSpPr>
            <a:spLocks noGrp="1"/>
          </p:cNvSpPr>
          <p:nvPr>
            <p:ph type="title"/>
          </p:nvPr>
        </p:nvSpPr>
        <p:spPr>
          <a:xfrm>
            <a:off x="838200" y="381000"/>
            <a:ext cx="3429000" cy="1258223"/>
          </a:xfrm>
          <a:solidFill>
            <a:srgbClr val="4E0702">
              <a:alpha val="74902"/>
            </a:srgbClr>
          </a:solidFill>
        </p:spPr>
        <p:txBody>
          <a:bodyPr anchor="b"/>
          <a:lstStyle>
            <a:lvl1pPr>
              <a:defRPr>
                <a:solidFill>
                  <a:schemeClr val="bg1"/>
                </a:solidFill>
              </a:defRPr>
            </a:lvl1pPr>
          </a:lstStyle>
          <a:p>
            <a:r>
              <a:rPr lang="en-US"/>
              <a:t>Click to edit Master title style</a:t>
            </a:r>
            <a:endParaRPr lang="en-CA"/>
          </a:p>
        </p:txBody>
      </p:sp>
      <p:sp>
        <p:nvSpPr>
          <p:cNvPr id="3" name="Content Placeholder 2"/>
          <p:cNvSpPr>
            <a:spLocks noGrp="1"/>
          </p:cNvSpPr>
          <p:nvPr>
            <p:ph sz="half" idx="1"/>
          </p:nvPr>
        </p:nvSpPr>
        <p:spPr>
          <a:xfrm>
            <a:off x="838200" y="1825625"/>
            <a:ext cx="3429000" cy="4351338"/>
          </a:xfrm>
        </p:spPr>
        <p:txBody>
          <a:bodyPr/>
          <a:lstStyle>
            <a:lvl1pPr>
              <a:defRPr sz="1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Content Placeholder 3"/>
          <p:cNvSpPr>
            <a:spLocks noGrp="1"/>
          </p:cNvSpPr>
          <p:nvPr>
            <p:ph sz="half" idx="2"/>
          </p:nvPr>
        </p:nvSpPr>
        <p:spPr>
          <a:xfrm>
            <a:off x="4381500" y="952500"/>
            <a:ext cx="6286500" cy="5224463"/>
          </a:xfrm>
        </p:spPr>
        <p:txBody>
          <a:bodyPr/>
          <a:lstStyle>
            <a:lvl1pPr>
              <a:defRPr sz="1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5" name="Date Placeholder 4"/>
          <p:cNvSpPr>
            <a:spLocks noGrp="1"/>
          </p:cNvSpPr>
          <p:nvPr>
            <p:ph type="dt" sz="half" idx="10"/>
          </p:nvPr>
        </p:nvSpPr>
        <p:spPr>
          <a:xfrm>
            <a:off x="1104900" y="6356350"/>
            <a:ext cx="3162300" cy="365125"/>
          </a:xfrm>
        </p:spPr>
        <p:txBody>
          <a:bodyPr/>
          <a:lstStyle/>
          <a:p>
            <a:fld id="{DEA2D9B9-3695-4830-BC54-A3D2CE3C25FA}" type="datetime1">
              <a:rPr lang="en-CA" smtClean="0"/>
              <a:pPr/>
              <a:t>2016-10-14</a:t>
            </a:fld>
            <a:endParaRPr lang="en-CA"/>
          </a:p>
        </p:txBody>
      </p:sp>
      <p:sp>
        <p:nvSpPr>
          <p:cNvPr id="6" name="Footer Placeholder 5"/>
          <p:cNvSpPr>
            <a:spLocks noGrp="1"/>
          </p:cNvSpPr>
          <p:nvPr>
            <p:ph type="ftr" sz="quarter" idx="11"/>
          </p:nvPr>
        </p:nvSpPr>
        <p:spPr>
          <a:xfrm>
            <a:off x="4381500" y="6356350"/>
            <a:ext cx="6286500" cy="365125"/>
          </a:xfrm>
        </p:spPr>
        <p:txBody>
          <a:bodyPr/>
          <a:lstStyle/>
          <a:p>
            <a:endParaRPr lang="en-CA" dirty="0"/>
          </a:p>
        </p:txBody>
      </p:sp>
      <p:sp>
        <p:nvSpPr>
          <p:cNvPr id="7" name="Slide Number Placeholder 6"/>
          <p:cNvSpPr>
            <a:spLocks noGrp="1"/>
          </p:cNvSpPr>
          <p:nvPr>
            <p:ph type="sldNum" sz="quarter" idx="12"/>
          </p:nvPr>
        </p:nvSpPr>
        <p:spPr>
          <a:xfrm>
            <a:off x="10858500" y="6356350"/>
            <a:ext cx="1181100" cy="365125"/>
          </a:xfrm>
        </p:spPr>
        <p:txBody>
          <a:bodyPr/>
          <a:lstStyle/>
          <a:p>
            <a:fld id="{92EFC8F2-8799-4842-A316-24E5DD36930B}" type="slidenum">
              <a:rPr lang="en-CA" smtClean="0"/>
              <a:pPr/>
              <a:t>‹#›</a:t>
            </a:fld>
            <a:endParaRPr lang="en-CA"/>
          </a:p>
        </p:txBody>
      </p:sp>
      <p:sp>
        <p:nvSpPr>
          <p:cNvPr id="9" name="Flowchart: Merge 8"/>
          <p:cNvSpPr/>
          <p:nvPr userDrawn="1"/>
        </p:nvSpPr>
        <p:spPr>
          <a:xfrm>
            <a:off x="1143000" y="1621632"/>
            <a:ext cx="495300" cy="196055"/>
          </a:xfrm>
          <a:prstGeom prst="flowChartMerge">
            <a:avLst/>
          </a:prstGeom>
          <a:solidFill>
            <a:srgbClr val="4E07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10626096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B3FE2D6C-E5CA-442A-92F1-E220E8BAEDE5}" type="datetime1">
              <a:rPr lang="en-CA" smtClean="0"/>
              <a:pPr/>
              <a:t>2016-10-14</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92EFC8F2-8799-4842-A316-24E5DD36930B}" type="slidenum">
              <a:rPr lang="en-CA" smtClean="0"/>
              <a:pPr/>
              <a:t>‹#›</a:t>
            </a:fld>
            <a:endParaRPr lang="en-CA"/>
          </a:p>
        </p:txBody>
      </p:sp>
    </p:spTree>
    <p:extLst>
      <p:ext uri="{BB962C8B-B14F-4D97-AF65-F5344CB8AC3E}">
        <p14:creationId xmlns:p14="http://schemas.microsoft.com/office/powerpoint/2010/main" val="3233746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78E128CA-6BFF-4290-9880-F3B0DB368CCA}" type="datetime1">
              <a:rPr lang="en-CA" smtClean="0"/>
              <a:pPr/>
              <a:t>2016-10-14</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92EFC8F2-8799-4842-A316-24E5DD36930B}" type="slidenum">
              <a:rPr lang="en-CA" smtClean="0"/>
              <a:pPr/>
              <a:t>‹#›</a:t>
            </a:fld>
            <a:endParaRPr lang="en-CA"/>
          </a:p>
        </p:txBody>
      </p:sp>
    </p:spTree>
    <p:extLst>
      <p:ext uri="{BB962C8B-B14F-4D97-AF65-F5344CB8AC3E}">
        <p14:creationId xmlns:p14="http://schemas.microsoft.com/office/powerpoint/2010/main" val="127994212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AA2400-A0A8-419F-933F-2FDEC69C0A94}" type="datetime1">
              <a:rPr lang="en-CA" smtClean="0"/>
              <a:pPr/>
              <a:t>2016-10-14</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92EFC8F2-8799-4842-A316-24E5DD36930B}" type="slidenum">
              <a:rPr lang="en-CA" smtClean="0"/>
              <a:pPr/>
              <a:t>‹#›</a:t>
            </a:fld>
            <a:endParaRPr lang="en-CA"/>
          </a:p>
        </p:txBody>
      </p:sp>
    </p:spTree>
    <p:extLst>
      <p:ext uri="{BB962C8B-B14F-4D97-AF65-F5344CB8AC3E}">
        <p14:creationId xmlns:p14="http://schemas.microsoft.com/office/powerpoint/2010/main" val="416097103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56E9E0-1C09-434E-A59F-C417350734B9}" type="datetime1">
              <a:rPr lang="en-CA" smtClean="0"/>
              <a:pPr/>
              <a:t>2016-10-14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2EFC8F2-8799-4842-A316-24E5DD36930B}" type="slidenum">
              <a:rPr lang="en-CA" smtClean="0"/>
              <a:pPr/>
              <a:t>‹#›</a:t>
            </a:fld>
            <a:endParaRPr lang="en-CA"/>
          </a:p>
        </p:txBody>
      </p:sp>
    </p:spTree>
    <p:extLst>
      <p:ext uri="{BB962C8B-B14F-4D97-AF65-F5344CB8AC3E}">
        <p14:creationId xmlns:p14="http://schemas.microsoft.com/office/powerpoint/2010/main" val="364977085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76FA90D-6EF1-49C7-977F-EEBB01B9BCE1}" type="datetime1">
              <a:rPr lang="en-CA" smtClean="0"/>
              <a:pPr/>
              <a:t>2016-10-14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2EFC8F2-8799-4842-A316-24E5DD36930B}" type="slidenum">
              <a:rPr lang="en-CA" smtClean="0"/>
              <a:pPr/>
              <a:t>‹#›</a:t>
            </a:fld>
            <a:endParaRPr lang="en-CA"/>
          </a:p>
        </p:txBody>
      </p:sp>
    </p:spTree>
    <p:extLst>
      <p:ext uri="{BB962C8B-B14F-4D97-AF65-F5344CB8AC3E}">
        <p14:creationId xmlns:p14="http://schemas.microsoft.com/office/powerpoint/2010/main" val="291651633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396875"/>
          </a:xfrm>
          <a:prstGeom prst="rect">
            <a:avLst/>
          </a:prstGeom>
        </p:spPr>
        <p:txBody>
          <a:bodyPr vert="horz" lIns="91440" tIns="45720" rIns="91440" bIns="45720" rtlCol="0" anchor="ctr">
            <a:normAutofit/>
          </a:bodyPr>
          <a:lstStyle/>
          <a:p>
            <a:r>
              <a:rPr lang="en-US" dirty="0"/>
              <a:t>Click to edit Master title style</a:t>
            </a:r>
            <a:endParaRPr lang="en-CA" dirty="0"/>
          </a:p>
        </p:txBody>
      </p:sp>
      <p:sp>
        <p:nvSpPr>
          <p:cNvPr id="3" name="Text Placeholder 2"/>
          <p:cNvSpPr>
            <a:spLocks noGrp="1"/>
          </p:cNvSpPr>
          <p:nvPr>
            <p:ph type="body" idx="1"/>
          </p:nvPr>
        </p:nvSpPr>
        <p:spPr>
          <a:xfrm>
            <a:off x="838200" y="914400"/>
            <a:ext cx="10515600" cy="5262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1019174" y="6356350"/>
            <a:ext cx="2562225" cy="365125"/>
          </a:xfrm>
          <a:prstGeom prst="rect">
            <a:avLst/>
          </a:prstGeom>
        </p:spPr>
        <p:txBody>
          <a:bodyPr vert="horz" lIns="91440" tIns="45720" rIns="91440" bIns="45720" rtlCol="0" anchor="ctr"/>
          <a:lstStyle>
            <a:lvl1pPr algn="l">
              <a:defRPr sz="1000">
                <a:solidFill>
                  <a:schemeClr val="tx1">
                    <a:tint val="75000"/>
                  </a:schemeClr>
                </a:solidFill>
                <a:latin typeface="Franklin Gothic Book" panose="020B0503020102020204" pitchFamily="34" charset="0"/>
              </a:defRPr>
            </a:lvl1pPr>
          </a:lstStyle>
          <a:p>
            <a:fld id="{5CF2A829-5A5D-4F28-BEA3-F0F50CD041EF}" type="datetime1">
              <a:rPr lang="en-CA" smtClean="0"/>
              <a:pPr/>
              <a:t>2016-10-14</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50">
                <a:solidFill>
                  <a:schemeClr val="tx1">
                    <a:tint val="75000"/>
                  </a:schemeClr>
                </a:solidFill>
                <a:latin typeface="Franklin Gothic Book" panose="020B0503020102020204" pitchFamily="34" charset="0"/>
              </a:defRPr>
            </a:lvl1pPr>
          </a:lstStyle>
          <a:p>
            <a:endParaRPr lang="en-CA"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a:solidFill>
                  <a:schemeClr val="tx1">
                    <a:tint val="75000"/>
                  </a:schemeClr>
                </a:solidFill>
                <a:latin typeface="Franklin Gothic Book" panose="020B0503020102020204" pitchFamily="34" charset="0"/>
              </a:defRPr>
            </a:lvl1pPr>
          </a:lstStyle>
          <a:p>
            <a:fld id="{92EFC8F2-8799-4842-A316-24E5DD36930B}" type="slidenum">
              <a:rPr lang="en-CA" smtClean="0"/>
              <a:pPr/>
              <a:t>‹#›</a:t>
            </a:fld>
            <a:endParaRPr lang="en-CA"/>
          </a:p>
        </p:txBody>
      </p:sp>
    </p:spTree>
    <p:extLst>
      <p:ext uri="{BB962C8B-B14F-4D97-AF65-F5344CB8AC3E}">
        <p14:creationId xmlns:p14="http://schemas.microsoft.com/office/powerpoint/2010/main" val="11933163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60"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lnSpc>
          <a:spcPct val="90000"/>
        </a:lnSpc>
        <a:spcBef>
          <a:spcPct val="0"/>
        </a:spcBef>
        <a:buNone/>
        <a:defRPr sz="2000" kern="1200">
          <a:solidFill>
            <a:srgbClr val="830C03"/>
          </a:solidFill>
          <a:latin typeface="Franklin Gothic Book" panose="020B0503020102020204" pitchFamily="34"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830C03"/>
          </a:solidFill>
          <a:latin typeface="Franklin Gothic Book" panose="020B0503020102020204" pitchFamily="34" charset="0"/>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Franklin Gothic Book" panose="020B0503020102020204" pitchFamily="34" charset="0"/>
          <a:ea typeface="+mn-ea"/>
          <a:cs typeface="+mn-cs"/>
        </a:defRPr>
      </a:lvl2pPr>
      <a:lvl3pPr marL="457200" indent="-223838" algn="l" defTabSz="914400" rtl="0" eaLnBrk="1" latinLnBrk="0" hangingPunct="1">
        <a:lnSpc>
          <a:spcPct val="90000"/>
        </a:lnSpc>
        <a:spcBef>
          <a:spcPts val="500"/>
        </a:spcBef>
        <a:buClr>
          <a:srgbClr val="830C03"/>
        </a:buClr>
        <a:buFont typeface="Courier New" panose="02070309020205020404" pitchFamily="49" charset="0"/>
        <a:buChar char="o"/>
        <a:defRPr sz="1000" kern="1200">
          <a:solidFill>
            <a:schemeClr val="tx1"/>
          </a:solidFill>
          <a:latin typeface="Franklin Gothic Book" panose="020B0503020102020204" pitchFamily="34" charset="0"/>
          <a:ea typeface="+mn-ea"/>
          <a:cs typeface="+mn-cs"/>
        </a:defRPr>
      </a:lvl3pPr>
      <a:lvl4pPr marL="690563" indent="-233363" algn="l" defTabSz="914400" rtl="0" eaLnBrk="1" latinLnBrk="0" hangingPunct="1">
        <a:lnSpc>
          <a:spcPct val="90000"/>
        </a:lnSpc>
        <a:spcBef>
          <a:spcPts val="500"/>
        </a:spcBef>
        <a:buClr>
          <a:srgbClr val="830C03"/>
        </a:buClr>
        <a:buFont typeface="Courier New" panose="02070309020205020404" pitchFamily="49" charset="0"/>
        <a:buChar char="o"/>
        <a:defRPr sz="1000" kern="1200">
          <a:solidFill>
            <a:schemeClr val="tx1"/>
          </a:solidFill>
          <a:latin typeface="Franklin Gothic Book" panose="020B0503020102020204" pitchFamily="34" charset="0"/>
          <a:ea typeface="+mn-ea"/>
          <a:cs typeface="+mn-cs"/>
        </a:defRPr>
      </a:lvl4pPr>
      <a:lvl5pPr marL="914400" indent="-223838" algn="l" defTabSz="914400" rtl="0" eaLnBrk="1" latinLnBrk="0" hangingPunct="1">
        <a:lnSpc>
          <a:spcPct val="90000"/>
        </a:lnSpc>
        <a:spcBef>
          <a:spcPts val="500"/>
        </a:spcBef>
        <a:buClr>
          <a:srgbClr val="830C03"/>
        </a:buClr>
        <a:buFont typeface="Courier New" panose="02070309020205020404" pitchFamily="49" charset="0"/>
        <a:buChar char="o"/>
        <a:defRPr sz="1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6.jpeg"/><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3.xml"/><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3.xml"/><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CA" dirty="0" smtClean="0"/>
              <a:t>20XX &amp; Community Name Annual </a:t>
            </a:r>
            <a:r>
              <a:rPr lang="en-CA" dirty="0"/>
              <a:t>Report</a:t>
            </a:r>
          </a:p>
        </p:txBody>
      </p:sp>
      <p:sp>
        <p:nvSpPr>
          <p:cNvPr id="6" name="Content Placeholder 5"/>
          <p:cNvSpPr>
            <a:spLocks noGrp="1"/>
          </p:cNvSpPr>
          <p:nvPr>
            <p:ph sz="quarter" idx="13"/>
          </p:nvPr>
        </p:nvSpPr>
        <p:spPr>
          <a:xfrm>
            <a:off x="1295400" y="5867400"/>
            <a:ext cx="10287000" cy="796621"/>
          </a:xfrm>
        </p:spPr>
        <p:txBody>
          <a:bodyPr>
            <a:normAutofit/>
          </a:bodyPr>
          <a:lstStyle/>
          <a:p>
            <a:pPr lvl="1"/>
            <a:r>
              <a:rPr lang="en-CA" sz="1600" dirty="0" smtClean="0"/>
              <a:t>Publishing this Annual Report is part of our governance process that allows the organization to review the past year and reflect on the achievements towards the strategic objectives, finalize the financial statements, and to share how the Chief and Council and all staff are interpreting achieving the strategic priorities moving forward. </a:t>
            </a:r>
          </a:p>
          <a:p>
            <a:endParaRPr lang="en-CA" dirty="0"/>
          </a:p>
        </p:txBody>
      </p:sp>
      <p:sp>
        <p:nvSpPr>
          <p:cNvPr id="3" name="TextBox 2"/>
          <p:cNvSpPr txBox="1"/>
          <p:nvPr/>
        </p:nvSpPr>
        <p:spPr>
          <a:xfrm flipH="1">
            <a:off x="6934199" y="114300"/>
            <a:ext cx="5174319" cy="923330"/>
          </a:xfrm>
          <a:prstGeom prst="rect">
            <a:avLst/>
          </a:prstGeom>
          <a:noFill/>
        </p:spPr>
        <p:txBody>
          <a:bodyPr wrap="square" rtlCol="0">
            <a:spAutoFit/>
          </a:bodyPr>
          <a:lstStyle/>
          <a:p>
            <a:pPr marL="342900" indent="-342900">
              <a:buFont typeface="+mj-lt"/>
              <a:buAutoNum type="arabicPeriod"/>
            </a:pPr>
            <a:r>
              <a:rPr lang="en-US" dirty="0" smtClean="0">
                <a:solidFill>
                  <a:schemeClr val="bg1"/>
                </a:solidFill>
              </a:rPr>
              <a:t>View&gt;Slide Master</a:t>
            </a:r>
          </a:p>
          <a:p>
            <a:pPr marL="342900" indent="-342900">
              <a:buFont typeface="+mj-lt"/>
              <a:buAutoNum type="arabicPeriod"/>
            </a:pPr>
            <a:r>
              <a:rPr lang="en-US" dirty="0" smtClean="0">
                <a:solidFill>
                  <a:schemeClr val="bg1"/>
                </a:solidFill>
              </a:rPr>
              <a:t>Insert Logo in top right corner on 2</a:t>
            </a:r>
            <a:r>
              <a:rPr lang="en-US" baseline="30000" dirty="0" smtClean="0">
                <a:solidFill>
                  <a:schemeClr val="bg1"/>
                </a:solidFill>
              </a:rPr>
              <a:t>nd</a:t>
            </a:r>
            <a:r>
              <a:rPr lang="en-US" dirty="0" smtClean="0">
                <a:solidFill>
                  <a:schemeClr val="bg1"/>
                </a:solidFill>
              </a:rPr>
              <a:t> slide</a:t>
            </a:r>
          </a:p>
          <a:p>
            <a:pPr marL="342900" indent="-342900">
              <a:buFont typeface="+mj-lt"/>
              <a:buAutoNum type="arabicPeriod"/>
            </a:pPr>
            <a:r>
              <a:rPr lang="en-US" dirty="0" smtClean="0">
                <a:solidFill>
                  <a:schemeClr val="bg1"/>
                </a:solidFill>
              </a:rPr>
              <a:t>Insert logo in footer in top slide</a:t>
            </a:r>
            <a:endParaRPr lang="en-US" dirty="0">
              <a:solidFill>
                <a:schemeClr val="bg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487" y="3839337"/>
            <a:ext cx="2276475" cy="2009775"/>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64251" y="3846957"/>
            <a:ext cx="2381250" cy="1914525"/>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61790" y="3862197"/>
            <a:ext cx="2266759" cy="1895577"/>
          </a:xfrm>
          <a:prstGeom prst="rect">
            <a:avLst/>
          </a:prstGeom>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44837" y="3839336"/>
            <a:ext cx="2566163" cy="1922145"/>
          </a:xfrm>
          <a:prstGeom prst="rect">
            <a:avLst/>
          </a:prstGeom>
        </p:spPr>
      </p:pic>
    </p:spTree>
    <p:extLst>
      <p:ext uri="{BB962C8B-B14F-4D97-AF65-F5344CB8AC3E}">
        <p14:creationId xmlns:p14="http://schemas.microsoft.com/office/powerpoint/2010/main" val="14808687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Health</a:t>
            </a:r>
            <a:r>
              <a:rPr lang="en-CA" dirty="0"/>
              <a:t/>
            </a:r>
            <a:br>
              <a:rPr lang="en-CA" dirty="0"/>
            </a:br>
            <a:r>
              <a:rPr lang="en-CA" dirty="0"/>
              <a:t/>
            </a:r>
            <a:br>
              <a:rPr lang="en-CA" dirty="0"/>
            </a:br>
            <a:r>
              <a:rPr lang="en-CA" dirty="0"/>
              <a:t>Update</a:t>
            </a:r>
          </a:p>
        </p:txBody>
      </p:sp>
      <p:sp>
        <p:nvSpPr>
          <p:cNvPr id="3" name="Content Placeholder 2"/>
          <p:cNvSpPr>
            <a:spLocks noGrp="1"/>
          </p:cNvSpPr>
          <p:nvPr>
            <p:ph sz="half" idx="1"/>
          </p:nvPr>
        </p:nvSpPr>
        <p:spPr/>
        <p:txBody>
          <a:bodyPr>
            <a:normAutofit lnSpcReduction="10000"/>
          </a:bodyPr>
          <a:lstStyle/>
          <a:p>
            <a:pPr lvl="1"/>
            <a:r>
              <a:rPr lang="en-CA" dirty="0" smtClean="0"/>
              <a:t>Note from Health manager</a:t>
            </a:r>
            <a:endParaRPr lang="en-CA" dirty="0"/>
          </a:p>
          <a:p>
            <a:pPr lvl="1"/>
            <a:endParaRPr lang="en-CA" dirty="0"/>
          </a:p>
        </p:txBody>
      </p:sp>
      <p:sp>
        <p:nvSpPr>
          <p:cNvPr id="4" name="Content Placeholder 3"/>
          <p:cNvSpPr>
            <a:spLocks noGrp="1"/>
          </p:cNvSpPr>
          <p:nvPr>
            <p:ph sz="half" idx="2"/>
          </p:nvPr>
        </p:nvSpPr>
        <p:spPr>
          <a:xfrm>
            <a:off x="4572000" y="442259"/>
            <a:ext cx="5257800" cy="6149041"/>
          </a:xfrm>
        </p:spPr>
        <p:txBody>
          <a:bodyPr>
            <a:normAutofit lnSpcReduction="10000"/>
          </a:bodyPr>
          <a:lstStyle/>
          <a:p>
            <a:r>
              <a:rPr lang="en-US" sz="1100" dirty="0" smtClean="0">
                <a:solidFill>
                  <a:srgbClr val="FF0000"/>
                </a:solidFill>
              </a:rPr>
              <a:t>ALL EXAMPLES FOR REFERENCE ONLY</a:t>
            </a:r>
          </a:p>
          <a:p>
            <a:r>
              <a:rPr lang="en-US" sz="1100" dirty="0" smtClean="0"/>
              <a:t>Summary</a:t>
            </a:r>
          </a:p>
          <a:p>
            <a:pPr lvl="1"/>
            <a:r>
              <a:rPr lang="en-US" sz="1100" dirty="0"/>
              <a:t>The Health Department encompasses health promotion and disease prevention programs to improve health outcomes and reduce health risks.  Programs include: communicable disease control and management; environmental public health; clinical and client care; first nations home and community care; health planning and management, operations and maintenance for capital facilities, solvent and drug abuse programs; mental health crisis management and aboriginal head start or daycare programs on reserve.</a:t>
            </a:r>
          </a:p>
          <a:p>
            <a:r>
              <a:rPr lang="en-US" sz="1100" dirty="0" smtClean="0"/>
              <a:t>Key Accomplishments</a:t>
            </a:r>
          </a:p>
          <a:p>
            <a:r>
              <a:rPr lang="en-US" sz="1100" b="0" dirty="0">
                <a:solidFill>
                  <a:schemeClr val="tx1"/>
                </a:solidFill>
              </a:rPr>
              <a:t>Our biggest accomplishment in the past few years was the building of our geothermal health facility with a designated clinical area for visiting physicians.  It is here in this beautiful facility that we are able to offer the following programs:</a:t>
            </a:r>
          </a:p>
          <a:p>
            <a:r>
              <a:rPr lang="en-US" sz="1100" dirty="0" smtClean="0"/>
              <a:t>Evidence </a:t>
            </a:r>
            <a:endParaRPr lang="en-US" sz="1000" b="0" dirty="0" smtClean="0"/>
          </a:p>
          <a:p>
            <a:pPr marL="449263" lvl="2" indent="-215900">
              <a:lnSpc>
                <a:spcPct val="100000"/>
              </a:lnSpc>
            </a:pPr>
            <a:r>
              <a:rPr lang="en-US" sz="1100" dirty="0" smtClean="0"/>
              <a:t>Vaccination certification</a:t>
            </a:r>
          </a:p>
          <a:p>
            <a:pPr marL="449263" lvl="2" indent="-215900">
              <a:lnSpc>
                <a:spcPct val="100000"/>
              </a:lnSpc>
              <a:spcBef>
                <a:spcPts val="0"/>
              </a:spcBef>
            </a:pPr>
            <a:r>
              <a:rPr lang="en-US" sz="1100" dirty="0" smtClean="0"/>
              <a:t>Paperless Health - digital health records for all</a:t>
            </a:r>
          </a:p>
          <a:p>
            <a:pPr lvl="2">
              <a:lnSpc>
                <a:spcPct val="100000"/>
              </a:lnSpc>
              <a:spcBef>
                <a:spcPts val="0"/>
              </a:spcBef>
            </a:pPr>
            <a:r>
              <a:rPr lang="en-US" sz="1100" dirty="0" smtClean="0"/>
              <a:t>Drug and Alcohol training</a:t>
            </a:r>
          </a:p>
          <a:p>
            <a:pPr lvl="2">
              <a:lnSpc>
                <a:spcPct val="120000"/>
              </a:lnSpc>
              <a:spcBef>
                <a:spcPts val="0"/>
              </a:spcBef>
            </a:pPr>
            <a:r>
              <a:rPr lang="en-US" sz="1100" dirty="0"/>
              <a:t>Geothermal health facility</a:t>
            </a:r>
          </a:p>
          <a:p>
            <a:pPr lvl="2">
              <a:lnSpc>
                <a:spcPct val="120000"/>
              </a:lnSpc>
              <a:spcBef>
                <a:spcPts val="0"/>
              </a:spcBef>
            </a:pPr>
            <a:r>
              <a:rPr lang="en-US" sz="1100" dirty="0"/>
              <a:t>Emergency response plan</a:t>
            </a:r>
          </a:p>
          <a:p>
            <a:pPr lvl="2">
              <a:lnSpc>
                <a:spcPct val="120000"/>
              </a:lnSpc>
              <a:spcBef>
                <a:spcPts val="0"/>
              </a:spcBef>
            </a:pPr>
            <a:r>
              <a:rPr lang="en-US" sz="1100" dirty="0"/>
              <a:t>Better continuity of care</a:t>
            </a:r>
          </a:p>
          <a:p>
            <a:r>
              <a:rPr lang="en-US" sz="1100" dirty="0" smtClean="0"/>
              <a:t>Reflection</a:t>
            </a:r>
          </a:p>
          <a:p>
            <a:pPr lvl="1">
              <a:spcBef>
                <a:spcPts val="1000"/>
              </a:spcBef>
            </a:pPr>
            <a:r>
              <a:rPr lang="en-CA" sz="1100" dirty="0"/>
              <a:t>We will continue to have some challenges in our next year, such as the need for on staff support in nursing and better understanding the programs to offer that will engage the membership. </a:t>
            </a:r>
          </a:p>
          <a:p>
            <a:r>
              <a:rPr lang="en-US" sz="1100" dirty="0" smtClean="0"/>
              <a:t>Department </a:t>
            </a:r>
            <a:r>
              <a:rPr lang="en-US" sz="1100" dirty="0"/>
              <a:t>Strategic Alignment</a:t>
            </a:r>
          </a:p>
          <a:p>
            <a:pPr lvl="1">
              <a:lnSpc>
                <a:spcPct val="100000"/>
              </a:lnSpc>
            </a:pPr>
            <a:r>
              <a:rPr lang="en-CA" sz="1100" dirty="0" smtClean="0"/>
              <a:t>We </a:t>
            </a:r>
            <a:r>
              <a:rPr lang="en-CA" sz="1100" dirty="0"/>
              <a:t>are most aligned to </a:t>
            </a:r>
            <a:r>
              <a:rPr lang="en-CA" sz="1100" dirty="0" smtClean="0">
                <a:solidFill>
                  <a:srgbClr val="830C03"/>
                </a:solidFill>
              </a:rPr>
              <a:t>“Holistic Health </a:t>
            </a:r>
            <a:r>
              <a:rPr lang="en-CA" sz="1100" dirty="0">
                <a:solidFill>
                  <a:srgbClr val="830C03"/>
                </a:solidFill>
              </a:rPr>
              <a:t>and </a:t>
            </a:r>
            <a:r>
              <a:rPr lang="en-CA" sz="1100" dirty="0" smtClean="0">
                <a:solidFill>
                  <a:srgbClr val="830C03"/>
                </a:solidFill>
              </a:rPr>
              <a:t>Wellness” </a:t>
            </a:r>
            <a:r>
              <a:rPr lang="en-CA" sz="1100" dirty="0"/>
              <a:t>which to us means that </a:t>
            </a:r>
            <a:r>
              <a:rPr lang="en-CA" sz="1100" dirty="0" smtClean="0"/>
              <a:t>partnering with other departments is important to care for our clients holistically.  The Health Department delivers  programs to address clinical care &amp; counselling, but we also rely on Social Development, Recreation and Education programs to also inspire our clients on an emotional, spiritual or educational level. </a:t>
            </a:r>
            <a:r>
              <a:rPr lang="en-CA" sz="1100" dirty="0"/>
              <a:t>We see this to be the way to also build a solid foundation for </a:t>
            </a:r>
            <a:r>
              <a:rPr lang="en-CA" sz="1100" dirty="0" smtClean="0"/>
              <a:t>our members </a:t>
            </a:r>
            <a:r>
              <a:rPr lang="en-CA" sz="1100" dirty="0"/>
              <a:t>which will in turn , </a:t>
            </a:r>
            <a:r>
              <a:rPr lang="en-CA" sz="1100" dirty="0" smtClean="0"/>
              <a:t>contribute to the essence of our community and (</a:t>
            </a:r>
            <a:r>
              <a:rPr lang="en-CA" sz="1100" i="1" dirty="0" smtClean="0"/>
              <a:t>First Nation name</a:t>
            </a:r>
            <a:r>
              <a:rPr lang="en-CA" sz="1100" dirty="0" smtClean="0"/>
              <a:t>) identity.</a:t>
            </a:r>
            <a:endParaRPr lang="en-CA" sz="1100" dirty="0"/>
          </a:p>
        </p:txBody>
      </p:sp>
      <p:sp>
        <p:nvSpPr>
          <p:cNvPr id="5" name="Slide Number Placeholder 4"/>
          <p:cNvSpPr>
            <a:spLocks noGrp="1"/>
          </p:cNvSpPr>
          <p:nvPr>
            <p:ph type="sldNum" sz="quarter" idx="12"/>
          </p:nvPr>
        </p:nvSpPr>
        <p:spPr/>
        <p:txBody>
          <a:bodyPr/>
          <a:lstStyle/>
          <a:p>
            <a:fld id="{92EFC8F2-8799-4842-A316-24E5DD36930B}" type="slidenum">
              <a:rPr lang="en-CA" smtClean="0"/>
              <a:pPr/>
              <a:t>10</a:t>
            </a:fld>
            <a:endParaRPr lang="en-CA"/>
          </a:p>
        </p:txBody>
      </p:sp>
      <p:sp>
        <p:nvSpPr>
          <p:cNvPr id="9" name="TextBox 8"/>
          <p:cNvSpPr txBox="1"/>
          <p:nvPr/>
        </p:nvSpPr>
        <p:spPr>
          <a:xfrm>
            <a:off x="2743200" y="4708525"/>
            <a:ext cx="1266825" cy="215444"/>
          </a:xfrm>
          <a:prstGeom prst="rect">
            <a:avLst/>
          </a:prstGeom>
          <a:noFill/>
        </p:spPr>
        <p:txBody>
          <a:bodyPr wrap="square" rtlCol="0">
            <a:spAutoFit/>
          </a:bodyPr>
          <a:lstStyle/>
          <a:p>
            <a:r>
              <a:rPr lang="en-CA" sz="800" dirty="0" smtClean="0">
                <a:latin typeface="Franklin Gothic Book" pitchFamily="34" charset="0"/>
              </a:rPr>
              <a:t>Author</a:t>
            </a:r>
            <a:endParaRPr lang="en-CA" sz="800" dirty="0">
              <a:latin typeface="Franklin Gothic Book" pitchFamily="34" charset="0"/>
            </a:endParaRPr>
          </a:p>
        </p:txBody>
      </p:sp>
      <p:pic>
        <p:nvPicPr>
          <p:cNvPr id="1026" name="Picture 2" descr="DSC_0473"/>
          <p:cNvPicPr>
            <a:picLocks noChangeAspect="1" noChangeArrowheads="1"/>
          </p:cNvPicPr>
          <p:nvPr/>
        </p:nvPicPr>
        <p:blipFill>
          <a:blip r:embed="rId2" cstate="print"/>
          <a:srcRect/>
          <a:stretch>
            <a:fillRect/>
          </a:stretch>
        </p:blipFill>
        <p:spPr bwMode="auto">
          <a:xfrm>
            <a:off x="10090525" y="727998"/>
            <a:ext cx="2001051" cy="1329402"/>
          </a:xfrm>
          <a:prstGeom prst="rect">
            <a:avLst/>
          </a:prstGeom>
          <a:noFill/>
          <a:ln w="25400" algn="ctr">
            <a:noFill/>
            <a:miter lim="800000"/>
            <a:headEnd/>
            <a:tailEnd/>
          </a:ln>
          <a:effectLst/>
        </p:spPr>
      </p:pic>
      <p:pic>
        <p:nvPicPr>
          <p:cNvPr id="1027" name="Picture 3" descr="Sailor_has_flu_shot_aboard_USS_Monterey"/>
          <p:cNvPicPr>
            <a:picLocks noChangeAspect="1" noChangeArrowheads="1"/>
          </p:cNvPicPr>
          <p:nvPr/>
        </p:nvPicPr>
        <p:blipFill>
          <a:blip r:embed="rId3" cstate="print"/>
          <a:srcRect/>
          <a:stretch>
            <a:fillRect/>
          </a:stretch>
        </p:blipFill>
        <p:spPr bwMode="auto">
          <a:xfrm>
            <a:off x="10073025" y="2286000"/>
            <a:ext cx="2018551" cy="1350374"/>
          </a:xfrm>
          <a:prstGeom prst="rect">
            <a:avLst/>
          </a:prstGeom>
          <a:noFill/>
          <a:ln w="25400" algn="ctr">
            <a:noFill/>
            <a:miter lim="800000"/>
            <a:headEnd/>
            <a:tailEnd/>
          </a:ln>
          <a:effectLst/>
        </p:spPr>
      </p:pic>
      <p:sp>
        <p:nvSpPr>
          <p:cNvPr id="6" name="TextBox 5"/>
          <p:cNvSpPr txBox="1"/>
          <p:nvPr/>
        </p:nvSpPr>
        <p:spPr>
          <a:xfrm>
            <a:off x="10668000" y="419100"/>
            <a:ext cx="1141659" cy="369332"/>
          </a:xfrm>
          <a:prstGeom prst="rect">
            <a:avLst/>
          </a:prstGeom>
          <a:noFill/>
        </p:spPr>
        <p:txBody>
          <a:bodyPr wrap="none" rtlCol="0">
            <a:spAutoFit/>
          </a:bodyPr>
          <a:lstStyle/>
          <a:p>
            <a:r>
              <a:rPr lang="en-US" dirty="0" smtClean="0"/>
              <a:t>Insert pics</a:t>
            </a:r>
            <a:endParaRPr lang="en-US" dirty="0"/>
          </a:p>
        </p:txBody>
      </p:sp>
    </p:spTree>
    <p:extLst>
      <p:ext uri="{BB962C8B-B14F-4D97-AF65-F5344CB8AC3E}">
        <p14:creationId xmlns:p14="http://schemas.microsoft.com/office/powerpoint/2010/main" val="16930215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Social Development</a:t>
            </a:r>
            <a:r>
              <a:rPr lang="en-CA" dirty="0"/>
              <a:t/>
            </a:r>
            <a:br>
              <a:rPr lang="en-CA" dirty="0"/>
            </a:br>
            <a:r>
              <a:rPr lang="en-CA" dirty="0"/>
              <a:t/>
            </a:r>
            <a:br>
              <a:rPr lang="en-CA" dirty="0"/>
            </a:br>
            <a:r>
              <a:rPr lang="en-CA" dirty="0"/>
              <a:t>Update</a:t>
            </a:r>
          </a:p>
        </p:txBody>
      </p:sp>
      <p:sp>
        <p:nvSpPr>
          <p:cNvPr id="3" name="Content Placeholder 2"/>
          <p:cNvSpPr>
            <a:spLocks noGrp="1"/>
          </p:cNvSpPr>
          <p:nvPr>
            <p:ph sz="half" idx="1"/>
          </p:nvPr>
        </p:nvSpPr>
        <p:spPr>
          <a:xfrm>
            <a:off x="838200" y="1825624"/>
            <a:ext cx="3429000" cy="4689475"/>
          </a:xfrm>
        </p:spPr>
        <p:txBody>
          <a:bodyPr>
            <a:normAutofit fontScale="85000" lnSpcReduction="20000"/>
          </a:bodyPr>
          <a:lstStyle/>
          <a:p>
            <a:pPr>
              <a:lnSpc>
                <a:spcPct val="120000"/>
              </a:lnSpc>
              <a:spcBef>
                <a:spcPts val="600"/>
              </a:spcBef>
            </a:pPr>
            <a:endParaRPr lang="en-CA" sz="1000" b="0" dirty="0" smtClean="0">
              <a:solidFill>
                <a:schemeClr val="tx1"/>
              </a:solidFill>
              <a:latin typeface="+mn-lt"/>
            </a:endParaRPr>
          </a:p>
          <a:p>
            <a:pPr>
              <a:lnSpc>
                <a:spcPct val="120000"/>
              </a:lnSpc>
              <a:spcBef>
                <a:spcPts val="600"/>
              </a:spcBef>
            </a:pPr>
            <a:r>
              <a:rPr lang="en-CA" sz="2200" b="0" dirty="0" smtClean="0">
                <a:solidFill>
                  <a:schemeClr val="tx1"/>
                </a:solidFill>
                <a:latin typeface="+mn-lt"/>
              </a:rPr>
              <a:t>Include message from department head here</a:t>
            </a:r>
          </a:p>
        </p:txBody>
      </p:sp>
      <p:sp>
        <p:nvSpPr>
          <p:cNvPr id="4" name="Content Placeholder 3"/>
          <p:cNvSpPr>
            <a:spLocks noGrp="1"/>
          </p:cNvSpPr>
          <p:nvPr>
            <p:ph sz="half" idx="2"/>
          </p:nvPr>
        </p:nvSpPr>
        <p:spPr>
          <a:xfrm>
            <a:off x="4381500" y="633579"/>
            <a:ext cx="5943600" cy="5224463"/>
          </a:xfrm>
        </p:spPr>
        <p:txBody>
          <a:bodyPr>
            <a:normAutofit fontScale="85000" lnSpcReduction="20000"/>
          </a:bodyPr>
          <a:lstStyle/>
          <a:p>
            <a:pPr>
              <a:lnSpc>
                <a:spcPct val="120000"/>
              </a:lnSpc>
            </a:pPr>
            <a:r>
              <a:rPr lang="en-CA" sz="1600" dirty="0">
                <a:solidFill>
                  <a:srgbClr val="FF0000"/>
                </a:solidFill>
              </a:rPr>
              <a:t>EXAMPLE FOR REFERENCE ONLY</a:t>
            </a:r>
          </a:p>
          <a:p>
            <a:pPr>
              <a:lnSpc>
                <a:spcPct val="120000"/>
              </a:lnSpc>
            </a:pPr>
            <a:r>
              <a:rPr lang="en-US" sz="1700" dirty="0" smtClean="0"/>
              <a:t>Summary</a:t>
            </a:r>
            <a:endParaRPr lang="en-US" sz="1700" dirty="0"/>
          </a:p>
          <a:p>
            <a:pPr>
              <a:lnSpc>
                <a:spcPct val="120000"/>
              </a:lnSpc>
              <a:spcBef>
                <a:spcPts val="600"/>
              </a:spcBef>
            </a:pPr>
            <a:r>
              <a:rPr lang="en-CA" sz="1200" b="0" dirty="0">
                <a:solidFill>
                  <a:schemeClr val="tx1"/>
                </a:solidFill>
              </a:rPr>
              <a:t>The objectives of our Social Development Programs are to support the spiritual, mental, physical and emotional well- being of members.  This holistic approach ensures that basic shelter and food are provided to low income families in need, in addition to providing services and quality programs that contribute to an enhanced quality of life. </a:t>
            </a:r>
          </a:p>
          <a:p>
            <a:pPr>
              <a:lnSpc>
                <a:spcPct val="120000"/>
              </a:lnSpc>
            </a:pPr>
            <a:r>
              <a:rPr lang="en-US" sz="1700" dirty="0" smtClean="0"/>
              <a:t>Key Accomplishments </a:t>
            </a:r>
            <a:endParaRPr lang="en-US" sz="1600" b="0" dirty="0"/>
          </a:p>
          <a:p>
            <a:pPr>
              <a:lnSpc>
                <a:spcPct val="120000"/>
              </a:lnSpc>
              <a:spcBef>
                <a:spcPts val="600"/>
              </a:spcBef>
            </a:pPr>
            <a:r>
              <a:rPr lang="en-CA" sz="1200" b="0" dirty="0">
                <a:solidFill>
                  <a:schemeClr val="tx1"/>
                </a:solidFill>
              </a:rPr>
              <a:t>We are proud to say that the Month 20XX fiscal year marked the establishment of one or two programs, the contribution of funding to provide recreational  programs to community members of all ages, and the continuation of programs that have been ongoing to help support those that are in need:</a:t>
            </a:r>
          </a:p>
          <a:p>
            <a:pPr marL="171450" indent="-171450">
              <a:lnSpc>
                <a:spcPct val="120000"/>
              </a:lnSpc>
              <a:spcBef>
                <a:spcPts val="0"/>
              </a:spcBef>
              <a:buFont typeface="Courier New" panose="02070309020205020404" pitchFamily="49" charset="0"/>
              <a:buChar char="o"/>
            </a:pPr>
            <a:r>
              <a:rPr lang="en-CA" sz="1200" b="0" dirty="0" smtClean="0">
                <a:solidFill>
                  <a:schemeClr val="tx1"/>
                </a:solidFill>
              </a:rPr>
              <a:t>Social </a:t>
            </a:r>
            <a:r>
              <a:rPr lang="en-CA" sz="1200" b="0" dirty="0">
                <a:solidFill>
                  <a:schemeClr val="tx1"/>
                </a:solidFill>
              </a:rPr>
              <a:t>programs contributed to the renovation of the Elders Centre so that it will also be used as a Youth Centre.</a:t>
            </a:r>
          </a:p>
          <a:p>
            <a:pPr marL="171450" indent="-171450">
              <a:lnSpc>
                <a:spcPct val="120000"/>
              </a:lnSpc>
              <a:spcBef>
                <a:spcPts val="0"/>
              </a:spcBef>
              <a:buFont typeface="Courier New" panose="02070309020205020404" pitchFamily="49" charset="0"/>
              <a:buChar char="o"/>
            </a:pPr>
            <a:r>
              <a:rPr lang="en-CA" sz="1200" b="0" dirty="0" smtClean="0">
                <a:solidFill>
                  <a:schemeClr val="tx1"/>
                </a:solidFill>
              </a:rPr>
              <a:t>Social </a:t>
            </a:r>
            <a:r>
              <a:rPr lang="en-CA" sz="1200" b="0" dirty="0">
                <a:solidFill>
                  <a:schemeClr val="tx1"/>
                </a:solidFill>
              </a:rPr>
              <a:t>programs contributed to the new field and skateboard park.- We have had several workshops for youth over the past year as well as for adults in the community.</a:t>
            </a:r>
          </a:p>
          <a:p>
            <a:pPr>
              <a:lnSpc>
                <a:spcPct val="120000"/>
              </a:lnSpc>
            </a:pPr>
            <a:r>
              <a:rPr lang="en-US" sz="1700" dirty="0" smtClean="0"/>
              <a:t>Evidence </a:t>
            </a:r>
          </a:p>
          <a:p>
            <a:pPr marL="285750" lvl="1" indent="-285750">
              <a:lnSpc>
                <a:spcPct val="120000"/>
              </a:lnSpc>
              <a:spcBef>
                <a:spcPts val="0"/>
              </a:spcBef>
              <a:buFont typeface="Courier New" panose="02070309020205020404" pitchFamily="49" charset="0"/>
              <a:buChar char="o"/>
            </a:pPr>
            <a:r>
              <a:rPr lang="en-CA" b="0" dirty="0" smtClean="0">
                <a:solidFill>
                  <a:schemeClr val="tx1"/>
                </a:solidFill>
              </a:rPr>
              <a:t>The </a:t>
            </a:r>
            <a:r>
              <a:rPr lang="en-CA" b="0" dirty="0">
                <a:solidFill>
                  <a:schemeClr val="tx1"/>
                </a:solidFill>
              </a:rPr>
              <a:t>establishment of a Women’s Night Out group that meets regularly </a:t>
            </a:r>
          </a:p>
          <a:p>
            <a:pPr marL="285750" lvl="1" indent="-285750">
              <a:lnSpc>
                <a:spcPct val="120000"/>
              </a:lnSpc>
              <a:spcBef>
                <a:spcPts val="0"/>
              </a:spcBef>
              <a:buFont typeface="Courier New" panose="02070309020205020404" pitchFamily="49" charset="0"/>
              <a:buChar char="o"/>
            </a:pPr>
            <a:r>
              <a:rPr lang="en-CA" b="0" dirty="0" smtClean="0">
                <a:solidFill>
                  <a:schemeClr val="tx1"/>
                </a:solidFill>
              </a:rPr>
              <a:t>Regular </a:t>
            </a:r>
            <a:r>
              <a:rPr lang="en-CA" b="0" dirty="0">
                <a:solidFill>
                  <a:schemeClr val="tx1"/>
                </a:solidFill>
              </a:rPr>
              <a:t>AA meetings </a:t>
            </a:r>
            <a:r>
              <a:rPr lang="en-CA" b="0" dirty="0" smtClean="0">
                <a:solidFill>
                  <a:schemeClr val="tx1"/>
                </a:solidFill>
              </a:rPr>
              <a:t>in (</a:t>
            </a:r>
            <a:r>
              <a:rPr lang="en-CA" b="0" i="1" dirty="0" smtClean="0">
                <a:solidFill>
                  <a:schemeClr val="tx1"/>
                </a:solidFill>
              </a:rPr>
              <a:t>enter location</a:t>
            </a:r>
            <a:r>
              <a:rPr lang="en-CA" b="0" dirty="0" smtClean="0">
                <a:solidFill>
                  <a:schemeClr val="tx1"/>
                </a:solidFill>
              </a:rPr>
              <a:t>) </a:t>
            </a:r>
            <a:endParaRPr lang="en-CA" b="0" dirty="0">
              <a:solidFill>
                <a:schemeClr val="tx1"/>
              </a:solidFill>
            </a:endParaRPr>
          </a:p>
          <a:p>
            <a:pPr marL="285750" lvl="1" indent="-285750">
              <a:lnSpc>
                <a:spcPct val="120000"/>
              </a:lnSpc>
              <a:spcBef>
                <a:spcPts val="0"/>
              </a:spcBef>
              <a:buFont typeface="Courier New" panose="02070309020205020404" pitchFamily="49" charset="0"/>
              <a:buChar char="o"/>
            </a:pPr>
            <a:r>
              <a:rPr lang="en-CA" b="0" dirty="0" smtClean="0">
                <a:solidFill>
                  <a:schemeClr val="tx1"/>
                </a:solidFill>
              </a:rPr>
              <a:t>One </a:t>
            </a:r>
            <a:r>
              <a:rPr lang="en-CA" b="0" dirty="0">
                <a:solidFill>
                  <a:schemeClr val="tx1"/>
                </a:solidFill>
              </a:rPr>
              <a:t>on one counseling.</a:t>
            </a:r>
          </a:p>
          <a:p>
            <a:pPr marL="285750" lvl="1" indent="-285750">
              <a:lnSpc>
                <a:spcPct val="120000"/>
              </a:lnSpc>
              <a:spcBef>
                <a:spcPts val="0"/>
              </a:spcBef>
              <a:buFont typeface="Courier New" panose="02070309020205020404" pitchFamily="49" charset="0"/>
              <a:buChar char="o"/>
            </a:pPr>
            <a:r>
              <a:rPr lang="en-CA" b="0" dirty="0" smtClean="0">
                <a:solidFill>
                  <a:schemeClr val="tx1"/>
                </a:solidFill>
              </a:rPr>
              <a:t>Group </a:t>
            </a:r>
            <a:r>
              <a:rPr lang="en-CA" b="0" dirty="0">
                <a:solidFill>
                  <a:schemeClr val="tx1"/>
                </a:solidFill>
              </a:rPr>
              <a:t>counseling.</a:t>
            </a:r>
          </a:p>
          <a:p>
            <a:pPr>
              <a:lnSpc>
                <a:spcPct val="120000"/>
              </a:lnSpc>
            </a:pPr>
            <a:r>
              <a:rPr lang="en-US" sz="1700" dirty="0" smtClean="0"/>
              <a:t>Reflection</a:t>
            </a:r>
            <a:endParaRPr lang="en-US" sz="1700" dirty="0"/>
          </a:p>
          <a:p>
            <a:pPr lvl="2">
              <a:lnSpc>
                <a:spcPct val="120000"/>
              </a:lnSpc>
            </a:pPr>
            <a:r>
              <a:rPr lang="en-US" sz="1200" dirty="0"/>
              <a:t>Are we going to be doing things differently this year not that we have learned, and we have the strategic plan guiding our effort?</a:t>
            </a:r>
          </a:p>
          <a:p>
            <a:pPr>
              <a:lnSpc>
                <a:spcPct val="120000"/>
              </a:lnSpc>
            </a:pPr>
            <a:r>
              <a:rPr lang="en-US" sz="1700" dirty="0"/>
              <a:t>Department Strategic Alignment</a:t>
            </a:r>
          </a:p>
          <a:p>
            <a:pPr lvl="1">
              <a:lnSpc>
                <a:spcPct val="120000"/>
              </a:lnSpc>
            </a:pPr>
            <a:r>
              <a:rPr lang="en-CA" dirty="0" smtClean="0"/>
              <a:t>Add summary here</a:t>
            </a:r>
            <a:endParaRPr lang="en-CA" dirty="0"/>
          </a:p>
        </p:txBody>
      </p:sp>
      <p:sp>
        <p:nvSpPr>
          <p:cNvPr id="5" name="Slide Number Placeholder 4"/>
          <p:cNvSpPr>
            <a:spLocks noGrp="1"/>
          </p:cNvSpPr>
          <p:nvPr>
            <p:ph type="sldNum" sz="quarter" idx="12"/>
          </p:nvPr>
        </p:nvSpPr>
        <p:spPr/>
        <p:txBody>
          <a:bodyPr/>
          <a:lstStyle/>
          <a:p>
            <a:fld id="{92EFC8F2-8799-4842-A316-24E5DD36930B}" type="slidenum">
              <a:rPr lang="en-CA" smtClean="0"/>
              <a:pPr/>
              <a:t>11</a:t>
            </a:fld>
            <a:endParaRPr lang="en-CA"/>
          </a:p>
        </p:txBody>
      </p:sp>
      <p:pic>
        <p:nvPicPr>
          <p:cNvPr id="4098" name="Picture 2" descr="Y:\annual report\MGC Annual Report - November 2015\groupshot-summercamp.png"/>
          <p:cNvPicPr>
            <a:picLocks noChangeAspect="1" noChangeArrowheads="1"/>
          </p:cNvPicPr>
          <p:nvPr/>
        </p:nvPicPr>
        <p:blipFill>
          <a:blip r:embed="rId2" cstate="print"/>
          <a:srcRect/>
          <a:stretch>
            <a:fillRect/>
          </a:stretch>
        </p:blipFill>
        <p:spPr bwMode="auto">
          <a:xfrm>
            <a:off x="7429500" y="5020684"/>
            <a:ext cx="3924300" cy="1674716"/>
          </a:xfrm>
          <a:prstGeom prst="rect">
            <a:avLst/>
          </a:prstGeom>
          <a:noFill/>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2330" y="3854069"/>
            <a:ext cx="2871970" cy="2876550"/>
          </a:xfrm>
          <a:prstGeom prst="rect">
            <a:avLst/>
          </a:prstGeom>
        </p:spPr>
      </p:pic>
    </p:spTree>
    <p:extLst>
      <p:ext uri="{BB962C8B-B14F-4D97-AF65-F5344CB8AC3E}">
        <p14:creationId xmlns:p14="http://schemas.microsoft.com/office/powerpoint/2010/main" val="16930215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Public </a:t>
            </a:r>
            <a:r>
              <a:rPr lang="en-CA" dirty="0" smtClean="0"/>
              <a:t>Works/Community Services</a:t>
            </a:r>
            <a:r>
              <a:rPr lang="en-CA" dirty="0"/>
              <a:t/>
            </a:r>
            <a:br>
              <a:rPr lang="en-CA" dirty="0"/>
            </a:br>
            <a:r>
              <a:rPr lang="en-CA" dirty="0"/>
              <a:t/>
            </a:r>
            <a:br>
              <a:rPr lang="en-CA" dirty="0"/>
            </a:br>
            <a:r>
              <a:rPr lang="en-CA" dirty="0"/>
              <a:t>Update</a:t>
            </a:r>
          </a:p>
        </p:txBody>
      </p:sp>
      <p:sp>
        <p:nvSpPr>
          <p:cNvPr id="3" name="Content Placeholder 2"/>
          <p:cNvSpPr>
            <a:spLocks noGrp="1"/>
          </p:cNvSpPr>
          <p:nvPr>
            <p:ph sz="half" idx="1"/>
          </p:nvPr>
        </p:nvSpPr>
        <p:spPr>
          <a:xfrm>
            <a:off x="838200" y="1825624"/>
            <a:ext cx="3429000" cy="5032375"/>
          </a:xfrm>
        </p:spPr>
        <p:txBody>
          <a:bodyPr>
            <a:normAutofit/>
          </a:bodyPr>
          <a:lstStyle/>
          <a:p>
            <a:pPr>
              <a:lnSpc>
                <a:spcPct val="120000"/>
              </a:lnSpc>
            </a:pPr>
            <a:r>
              <a:rPr lang="en-CA" sz="1000" dirty="0">
                <a:solidFill>
                  <a:srgbClr val="FF0000"/>
                </a:solidFill>
              </a:rPr>
              <a:t>EXAMPLE FOR REFERENCE ONLY</a:t>
            </a:r>
          </a:p>
          <a:p>
            <a:pPr lvl="1"/>
            <a:r>
              <a:rPr lang="en-US" dirty="0"/>
              <a:t>This year has been exciting, and we have managed to accomplish a lot. We can all be proud that our solid waste treatment plant is one of the best in the province, maybe even the country. We at Public Works, are working for the community to build a better, healthier, and more active environment for our members. We are looking forward to next year, as we have been approved to continue our work on a shoreline erosion project and H2O treatment project. </a:t>
            </a:r>
          </a:p>
          <a:p>
            <a:pPr lvl="1"/>
            <a:r>
              <a:rPr lang="en-US" dirty="0"/>
              <a:t>We now have an asset management plan. This means that all our capital infrastructure projects will be listed and evaluated to determine where our funding can be and is best spent. These decision are very difficult at times, as funding is never enough to pay for all the project we want to do. The plan ensures that we apply a balanced approach across all of our assets.</a:t>
            </a:r>
          </a:p>
          <a:p>
            <a:pPr lvl="1"/>
            <a:endParaRPr lang="en-US" dirty="0" smtClean="0"/>
          </a:p>
          <a:p>
            <a:pPr lvl="1"/>
            <a:r>
              <a:rPr lang="en-US" dirty="0" smtClean="0"/>
              <a:t>Looking </a:t>
            </a:r>
            <a:r>
              <a:rPr lang="en-US" dirty="0"/>
              <a:t>forward to another great year!</a:t>
            </a:r>
          </a:p>
        </p:txBody>
      </p:sp>
      <p:sp>
        <p:nvSpPr>
          <p:cNvPr id="7" name="Content Placeholder 6"/>
          <p:cNvSpPr>
            <a:spLocks noGrp="1"/>
          </p:cNvSpPr>
          <p:nvPr>
            <p:ph sz="half" idx="2"/>
          </p:nvPr>
        </p:nvSpPr>
        <p:spPr>
          <a:xfrm>
            <a:off x="4381500" y="609600"/>
            <a:ext cx="5748703" cy="5567363"/>
          </a:xfrm>
        </p:spPr>
        <p:txBody>
          <a:bodyPr>
            <a:normAutofit/>
          </a:bodyPr>
          <a:lstStyle/>
          <a:p>
            <a:r>
              <a:rPr lang="en-CA" sz="1200" dirty="0">
                <a:solidFill>
                  <a:srgbClr val="FF0000"/>
                </a:solidFill>
              </a:rPr>
              <a:t>EXAMPLE FOR REFERENCE ONLY</a:t>
            </a:r>
          </a:p>
          <a:p>
            <a:r>
              <a:rPr lang="en-US" dirty="0" smtClean="0"/>
              <a:t>Summary</a:t>
            </a:r>
            <a:endParaRPr lang="en-US" dirty="0"/>
          </a:p>
          <a:p>
            <a:pPr lvl="1"/>
            <a:r>
              <a:rPr lang="en-US" dirty="0"/>
              <a:t>Public Works includes all common infrastructure within our community such as the playground, solid waste treatment plant, and the administrative and health building. </a:t>
            </a:r>
          </a:p>
          <a:p>
            <a:r>
              <a:rPr lang="en-US" dirty="0" smtClean="0"/>
              <a:t>Key Accomplishments </a:t>
            </a:r>
            <a:endParaRPr lang="en-US" sz="1000" b="0" dirty="0" smtClean="0"/>
          </a:p>
          <a:p>
            <a:pPr lvl="2"/>
            <a:r>
              <a:rPr lang="en-US" sz="1200" dirty="0" smtClean="0"/>
              <a:t>Solid </a:t>
            </a:r>
            <a:r>
              <a:rPr lang="en-US" sz="1200" dirty="0"/>
              <a:t>Waste Treatment Plant</a:t>
            </a:r>
          </a:p>
          <a:p>
            <a:pPr lvl="2">
              <a:spcBef>
                <a:spcPts val="0"/>
              </a:spcBef>
            </a:pPr>
            <a:r>
              <a:rPr lang="en-US" sz="1200" dirty="0"/>
              <a:t>Built a team that is proud of working for the community</a:t>
            </a:r>
          </a:p>
          <a:p>
            <a:pPr lvl="2">
              <a:spcBef>
                <a:spcPts val="0"/>
              </a:spcBef>
            </a:pPr>
            <a:r>
              <a:rPr lang="en-US" sz="1200" dirty="0"/>
              <a:t>Talked to school kids about our waste treatment plant to share the “how it works” and what types of career roles makes it tick. </a:t>
            </a:r>
          </a:p>
          <a:p>
            <a:r>
              <a:rPr lang="en-US" dirty="0"/>
              <a:t>Evidence</a:t>
            </a:r>
          </a:p>
          <a:p>
            <a:r>
              <a:rPr lang="en-US" b="0" dirty="0" smtClean="0">
                <a:solidFill>
                  <a:schemeClr val="tx1"/>
                </a:solidFill>
              </a:rPr>
              <a:t>Add summary here</a:t>
            </a:r>
          </a:p>
          <a:p>
            <a:r>
              <a:rPr lang="en-US" dirty="0" smtClean="0"/>
              <a:t>Reflection</a:t>
            </a:r>
            <a:endParaRPr lang="en-US" dirty="0"/>
          </a:p>
          <a:p>
            <a:pPr lvl="1"/>
            <a:r>
              <a:rPr lang="en-US" dirty="0"/>
              <a:t>We are looking to encourage more members to consider a job working for the community, for it gives a sense of pride and accomplishment close to home.</a:t>
            </a:r>
          </a:p>
          <a:p>
            <a:pPr lvl="1">
              <a:spcBef>
                <a:spcPts val="0"/>
              </a:spcBef>
            </a:pPr>
            <a:r>
              <a:rPr lang="en-US" dirty="0"/>
              <a:t> “The more that we can be self-sustainable, the more we can have together”</a:t>
            </a:r>
          </a:p>
          <a:p>
            <a:r>
              <a:rPr lang="en-US" dirty="0"/>
              <a:t>Department Strategic Alignment</a:t>
            </a:r>
          </a:p>
          <a:p>
            <a:pPr lvl="1"/>
            <a:r>
              <a:rPr lang="en-US" dirty="0" smtClean="0"/>
              <a:t>Add Description here</a:t>
            </a:r>
            <a:endParaRPr lang="en-US" dirty="0"/>
          </a:p>
          <a:p>
            <a:endParaRPr lang="en-CA" dirty="0"/>
          </a:p>
        </p:txBody>
      </p:sp>
      <p:pic>
        <p:nvPicPr>
          <p:cNvPr id="10" name="Content Placeholder 6"/>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7200900" y="4152900"/>
            <a:ext cx="4991100" cy="2705100"/>
          </a:xfrm>
          <a:prstGeom prst="rect">
            <a:avLst/>
          </a:prstGeom>
          <a:effectLst>
            <a:outerShdw blurRad="50800" dir="14400000">
              <a:srgbClr val="000000">
                <a:alpha val="40000"/>
              </a:srgbClr>
            </a:outerShdw>
          </a:effectLst>
        </p:spPr>
      </p:pic>
      <p:sp>
        <p:nvSpPr>
          <p:cNvPr id="4" name="Slide Number Placeholder 3"/>
          <p:cNvSpPr>
            <a:spLocks noGrp="1"/>
          </p:cNvSpPr>
          <p:nvPr>
            <p:ph type="sldNum" sz="quarter" idx="12"/>
          </p:nvPr>
        </p:nvSpPr>
        <p:spPr/>
        <p:txBody>
          <a:bodyPr/>
          <a:lstStyle/>
          <a:p>
            <a:fld id="{92EFC8F2-8799-4842-A316-24E5DD36930B}" type="slidenum">
              <a:rPr lang="en-CA" smtClean="0"/>
              <a:pPr/>
              <a:t>12</a:t>
            </a:fld>
            <a:endParaRPr lang="en-CA"/>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0203" y="609600"/>
            <a:ext cx="2061797" cy="1374531"/>
          </a:xfrm>
          <a:prstGeom prst="rect">
            <a:avLst/>
          </a:prstGeom>
        </p:spPr>
      </p:pic>
      <p:sp>
        <p:nvSpPr>
          <p:cNvPr id="11" name="TextBox 10"/>
          <p:cNvSpPr txBox="1"/>
          <p:nvPr/>
        </p:nvSpPr>
        <p:spPr>
          <a:xfrm>
            <a:off x="2743200" y="5838409"/>
            <a:ext cx="1524000" cy="338554"/>
          </a:xfrm>
          <a:prstGeom prst="rect">
            <a:avLst/>
          </a:prstGeom>
          <a:noFill/>
        </p:spPr>
        <p:txBody>
          <a:bodyPr wrap="square" rtlCol="0">
            <a:spAutoFit/>
          </a:bodyPr>
          <a:lstStyle/>
          <a:p>
            <a:r>
              <a:rPr lang="en-CA" sz="800" dirty="0" smtClean="0">
                <a:latin typeface="Franklin Gothic Book" pitchFamily="34" charset="0"/>
              </a:rPr>
              <a:t>XXX</a:t>
            </a:r>
          </a:p>
          <a:p>
            <a:r>
              <a:rPr lang="en-CA" sz="800" dirty="0" smtClean="0">
                <a:latin typeface="Franklin Gothic Book" pitchFamily="34" charset="0"/>
              </a:rPr>
              <a:t>Community Services Director</a:t>
            </a:r>
            <a:endParaRPr lang="en-CA" sz="800" dirty="0">
              <a:latin typeface="Franklin Gothic Book" pitchFamily="34" charset="0"/>
            </a:endParaRPr>
          </a:p>
        </p:txBody>
      </p:sp>
      <p:pic>
        <p:nvPicPr>
          <p:cNvPr id="2050" name="Picture 2" descr="Y:\annual report\MGC Annual Report - November 2015\DSC_0089.JPG"/>
          <p:cNvPicPr>
            <a:picLocks noChangeAspect="1" noChangeArrowheads="1"/>
          </p:cNvPicPr>
          <p:nvPr/>
        </p:nvPicPr>
        <p:blipFill>
          <a:blip r:embed="rId4" cstate="print"/>
          <a:srcRect/>
          <a:stretch>
            <a:fillRect/>
          </a:stretch>
        </p:blipFill>
        <p:spPr bwMode="auto">
          <a:xfrm>
            <a:off x="10134600" y="2095500"/>
            <a:ext cx="2057400" cy="1368038"/>
          </a:xfrm>
          <a:prstGeom prst="rect">
            <a:avLst/>
          </a:prstGeom>
          <a:noFill/>
        </p:spPr>
      </p:pic>
      <p:sp>
        <p:nvSpPr>
          <p:cNvPr id="6" name="TextBox 5"/>
          <p:cNvSpPr txBox="1"/>
          <p:nvPr/>
        </p:nvSpPr>
        <p:spPr>
          <a:xfrm>
            <a:off x="10127011" y="3463538"/>
            <a:ext cx="2064989" cy="246221"/>
          </a:xfrm>
          <a:prstGeom prst="rect">
            <a:avLst/>
          </a:prstGeom>
          <a:noFill/>
        </p:spPr>
        <p:txBody>
          <a:bodyPr wrap="none" rtlCol="0">
            <a:spAutoFit/>
          </a:bodyPr>
          <a:lstStyle/>
          <a:p>
            <a:r>
              <a:rPr lang="en-US" sz="1000" dirty="0" smtClean="0">
                <a:solidFill>
                  <a:srgbClr val="FF0000"/>
                </a:solidFill>
              </a:rPr>
              <a:t>EXAMPLES ONLY. INSERT YOUR PICS</a:t>
            </a:r>
            <a:endParaRPr lang="en-US" sz="1000" dirty="0">
              <a:solidFill>
                <a:srgbClr val="FF0000"/>
              </a:solidFill>
            </a:endParaRPr>
          </a:p>
        </p:txBody>
      </p:sp>
    </p:spTree>
    <p:extLst>
      <p:ext uri="{BB962C8B-B14F-4D97-AF65-F5344CB8AC3E}">
        <p14:creationId xmlns:p14="http://schemas.microsoft.com/office/powerpoint/2010/main" val="14450065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Lands</a:t>
            </a:r>
            <a:br>
              <a:rPr lang="en-CA" dirty="0"/>
            </a:br>
            <a:r>
              <a:rPr lang="en-CA" dirty="0"/>
              <a:t/>
            </a:r>
            <a:br>
              <a:rPr lang="en-CA" dirty="0"/>
            </a:br>
            <a:r>
              <a:rPr lang="en-CA" dirty="0"/>
              <a:t>Update</a:t>
            </a:r>
          </a:p>
        </p:txBody>
      </p:sp>
      <p:sp>
        <p:nvSpPr>
          <p:cNvPr id="4" name="Content Placeholder 3"/>
          <p:cNvSpPr>
            <a:spLocks noGrp="1"/>
          </p:cNvSpPr>
          <p:nvPr>
            <p:ph sz="half" idx="2"/>
          </p:nvPr>
        </p:nvSpPr>
        <p:spPr/>
        <p:txBody>
          <a:bodyPr/>
          <a:lstStyle/>
          <a:p>
            <a:pPr>
              <a:lnSpc>
                <a:spcPct val="100000"/>
              </a:lnSpc>
              <a:spcBef>
                <a:spcPts val="0"/>
              </a:spcBef>
            </a:pPr>
            <a:r>
              <a:rPr lang="en-US" dirty="0"/>
              <a:t>Summary</a:t>
            </a:r>
          </a:p>
          <a:p>
            <a:pPr lvl="1">
              <a:lnSpc>
                <a:spcPct val="100000"/>
              </a:lnSpc>
            </a:pPr>
            <a:r>
              <a:rPr lang="en-US" dirty="0" smtClean="0"/>
              <a:t>Short summary that describes this department.</a:t>
            </a:r>
          </a:p>
          <a:p>
            <a:pPr lvl="1">
              <a:lnSpc>
                <a:spcPct val="100000"/>
              </a:lnSpc>
            </a:pPr>
            <a:endParaRPr lang="en-US" dirty="0"/>
          </a:p>
          <a:p>
            <a:pPr>
              <a:lnSpc>
                <a:spcPct val="100000"/>
              </a:lnSpc>
              <a:spcBef>
                <a:spcPts val="0"/>
              </a:spcBef>
            </a:pPr>
            <a:r>
              <a:rPr lang="en-US" dirty="0"/>
              <a:t>Key </a:t>
            </a:r>
            <a:r>
              <a:rPr lang="en-US" dirty="0" smtClean="0"/>
              <a:t>Accomplishments (</a:t>
            </a:r>
            <a:r>
              <a:rPr lang="en-US" dirty="0" smtClean="0">
                <a:solidFill>
                  <a:srgbClr val="FF0000"/>
                </a:solidFill>
              </a:rPr>
              <a:t>Examples for reference only</a:t>
            </a:r>
            <a:r>
              <a:rPr lang="en-US" dirty="0" smtClean="0"/>
              <a:t>)</a:t>
            </a:r>
            <a:endParaRPr lang="en-US" dirty="0"/>
          </a:p>
          <a:p>
            <a:pPr lvl="2">
              <a:lnSpc>
                <a:spcPct val="100000"/>
              </a:lnSpc>
            </a:pPr>
            <a:r>
              <a:rPr lang="en-US" sz="1200" dirty="0"/>
              <a:t>Draft Land Code reflected of membership input</a:t>
            </a:r>
          </a:p>
          <a:p>
            <a:pPr lvl="2">
              <a:lnSpc>
                <a:spcPct val="100000"/>
              </a:lnSpc>
              <a:spcBef>
                <a:spcPts val="0"/>
              </a:spcBef>
            </a:pPr>
            <a:r>
              <a:rPr lang="en-US" sz="1200" dirty="0"/>
              <a:t>Hired a Lands clerk</a:t>
            </a:r>
          </a:p>
          <a:p>
            <a:pPr lvl="2">
              <a:lnSpc>
                <a:spcPct val="100000"/>
              </a:lnSpc>
              <a:spcBef>
                <a:spcPts val="0"/>
              </a:spcBef>
            </a:pPr>
            <a:r>
              <a:rPr lang="en-US" sz="1200" dirty="0"/>
              <a:t>Completed first steps to correct errors that happened under previous Land Management </a:t>
            </a:r>
          </a:p>
          <a:p>
            <a:pPr marL="233362" lvl="2" indent="0">
              <a:lnSpc>
                <a:spcPct val="100000"/>
              </a:lnSpc>
              <a:spcBef>
                <a:spcPts val="0"/>
              </a:spcBef>
              <a:buNone/>
            </a:pPr>
            <a:endParaRPr lang="en-US" dirty="0"/>
          </a:p>
          <a:p>
            <a:pPr>
              <a:lnSpc>
                <a:spcPct val="100000"/>
              </a:lnSpc>
              <a:spcBef>
                <a:spcPts val="0"/>
              </a:spcBef>
            </a:pPr>
            <a:r>
              <a:rPr lang="en-US" dirty="0"/>
              <a:t>Evidence</a:t>
            </a:r>
          </a:p>
          <a:p>
            <a:pPr>
              <a:lnSpc>
                <a:spcPct val="100000"/>
              </a:lnSpc>
              <a:spcBef>
                <a:spcPts val="0"/>
              </a:spcBef>
            </a:pPr>
            <a:endParaRPr lang="en-US" dirty="0" smtClean="0"/>
          </a:p>
          <a:p>
            <a:pPr>
              <a:lnSpc>
                <a:spcPct val="100000"/>
              </a:lnSpc>
              <a:spcBef>
                <a:spcPts val="0"/>
              </a:spcBef>
            </a:pPr>
            <a:r>
              <a:rPr lang="en-US" sz="1200" b="0" dirty="0" smtClean="0">
                <a:solidFill>
                  <a:schemeClr val="tx1"/>
                </a:solidFill>
              </a:rPr>
              <a:t>Add examples here</a:t>
            </a:r>
          </a:p>
          <a:p>
            <a:pPr>
              <a:lnSpc>
                <a:spcPct val="100000"/>
              </a:lnSpc>
              <a:spcBef>
                <a:spcPts val="0"/>
              </a:spcBef>
            </a:pPr>
            <a:endParaRPr lang="en-US" dirty="0" smtClean="0"/>
          </a:p>
          <a:p>
            <a:pPr>
              <a:lnSpc>
                <a:spcPct val="100000"/>
              </a:lnSpc>
              <a:spcBef>
                <a:spcPts val="0"/>
              </a:spcBef>
            </a:pPr>
            <a:r>
              <a:rPr lang="en-US" dirty="0" smtClean="0"/>
              <a:t>Reflection</a:t>
            </a:r>
          </a:p>
          <a:p>
            <a:pPr>
              <a:lnSpc>
                <a:spcPct val="100000"/>
              </a:lnSpc>
              <a:spcBef>
                <a:spcPts val="0"/>
              </a:spcBef>
            </a:pPr>
            <a:endParaRPr lang="en-US" dirty="0" smtClean="0"/>
          </a:p>
          <a:p>
            <a:pPr>
              <a:lnSpc>
                <a:spcPct val="100000"/>
              </a:lnSpc>
              <a:spcBef>
                <a:spcPts val="0"/>
              </a:spcBef>
            </a:pPr>
            <a:r>
              <a:rPr lang="en-US" sz="1200" b="0" dirty="0">
                <a:solidFill>
                  <a:schemeClr val="tx1"/>
                </a:solidFill>
              </a:rPr>
              <a:t>Add Description here</a:t>
            </a:r>
          </a:p>
          <a:p>
            <a:pPr>
              <a:lnSpc>
                <a:spcPct val="100000"/>
              </a:lnSpc>
              <a:spcBef>
                <a:spcPts val="0"/>
              </a:spcBef>
            </a:pPr>
            <a:endParaRPr lang="en-US" dirty="0" smtClean="0"/>
          </a:p>
          <a:p>
            <a:pPr>
              <a:lnSpc>
                <a:spcPct val="100000"/>
              </a:lnSpc>
            </a:pPr>
            <a:r>
              <a:rPr lang="en-US" dirty="0" smtClean="0"/>
              <a:t>Department </a:t>
            </a:r>
            <a:r>
              <a:rPr lang="en-US" dirty="0"/>
              <a:t>Strategic </a:t>
            </a:r>
            <a:r>
              <a:rPr lang="en-US" dirty="0" smtClean="0"/>
              <a:t>Alignment</a:t>
            </a:r>
          </a:p>
          <a:p>
            <a:pPr lvl="1"/>
            <a:endParaRPr lang="en-US" dirty="0" smtClean="0"/>
          </a:p>
          <a:p>
            <a:pPr lvl="1"/>
            <a:r>
              <a:rPr lang="en-US" dirty="0" smtClean="0"/>
              <a:t>Add </a:t>
            </a:r>
            <a:r>
              <a:rPr lang="en-US" dirty="0"/>
              <a:t>Description here</a:t>
            </a:r>
          </a:p>
        </p:txBody>
      </p:sp>
      <p:sp>
        <p:nvSpPr>
          <p:cNvPr id="7" name="Content Placeholder 6"/>
          <p:cNvSpPr>
            <a:spLocks noGrp="1"/>
          </p:cNvSpPr>
          <p:nvPr>
            <p:ph sz="half" idx="1"/>
          </p:nvPr>
        </p:nvSpPr>
        <p:spPr/>
        <p:txBody>
          <a:bodyPr/>
          <a:lstStyle/>
          <a:p>
            <a:pPr lvl="1"/>
            <a:r>
              <a:rPr lang="en-CA" dirty="0" smtClean="0"/>
              <a:t>Description of the work that has taken place over the last year</a:t>
            </a:r>
            <a:endParaRPr lang="en-CA" dirty="0"/>
          </a:p>
        </p:txBody>
      </p:sp>
      <p:sp>
        <p:nvSpPr>
          <p:cNvPr id="3" name="Slide Number Placeholder 2"/>
          <p:cNvSpPr>
            <a:spLocks noGrp="1"/>
          </p:cNvSpPr>
          <p:nvPr>
            <p:ph type="sldNum" sz="quarter" idx="12"/>
          </p:nvPr>
        </p:nvSpPr>
        <p:spPr/>
        <p:txBody>
          <a:bodyPr/>
          <a:lstStyle/>
          <a:p>
            <a:fld id="{92EFC8F2-8799-4842-A316-24E5DD36930B}" type="slidenum">
              <a:rPr lang="en-CA" smtClean="0"/>
              <a:pPr/>
              <a:t>13</a:t>
            </a:fld>
            <a:endParaRPr lang="en-CA"/>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584" y="4150149"/>
            <a:ext cx="3898900" cy="2388763"/>
          </a:xfrm>
          <a:prstGeom prst="rect">
            <a:avLst/>
          </a:prstGeom>
        </p:spPr>
      </p:pic>
    </p:spTree>
    <p:extLst>
      <p:ext uri="{BB962C8B-B14F-4D97-AF65-F5344CB8AC3E}">
        <p14:creationId xmlns:p14="http://schemas.microsoft.com/office/powerpoint/2010/main" val="5286135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Education </a:t>
            </a:r>
            <a:br>
              <a:rPr lang="en-CA" dirty="0"/>
            </a:br>
            <a:r>
              <a:rPr lang="en-CA" dirty="0"/>
              <a:t/>
            </a:r>
            <a:br>
              <a:rPr lang="en-CA" dirty="0"/>
            </a:br>
            <a:r>
              <a:rPr lang="en-CA" dirty="0"/>
              <a:t>Update</a:t>
            </a:r>
          </a:p>
        </p:txBody>
      </p:sp>
      <p:sp>
        <p:nvSpPr>
          <p:cNvPr id="3" name="Content Placeholder 2"/>
          <p:cNvSpPr>
            <a:spLocks noGrp="1"/>
          </p:cNvSpPr>
          <p:nvPr>
            <p:ph sz="half" idx="1"/>
          </p:nvPr>
        </p:nvSpPr>
        <p:spPr>
          <a:xfrm>
            <a:off x="838200" y="1825625"/>
            <a:ext cx="3429000" cy="3578726"/>
          </a:xfrm>
        </p:spPr>
        <p:txBody>
          <a:bodyPr>
            <a:normAutofit lnSpcReduction="10000"/>
          </a:bodyPr>
          <a:lstStyle/>
          <a:p>
            <a:pPr>
              <a:lnSpc>
                <a:spcPct val="120000"/>
              </a:lnSpc>
            </a:pPr>
            <a:r>
              <a:rPr lang="en-CA" sz="1200" dirty="0">
                <a:solidFill>
                  <a:srgbClr val="FF0000"/>
                </a:solidFill>
              </a:rPr>
              <a:t>EXAMPLE FOR REFERENCE ONLY</a:t>
            </a:r>
          </a:p>
          <a:p>
            <a:pPr lvl="1"/>
            <a:r>
              <a:rPr lang="en-CA" dirty="0"/>
              <a:t>We have to </a:t>
            </a:r>
            <a:r>
              <a:rPr lang="en-CA" dirty="0" smtClean="0"/>
              <a:t>look </a:t>
            </a:r>
            <a:r>
              <a:rPr lang="en-CA" dirty="0"/>
              <a:t>back before we can move </a:t>
            </a:r>
            <a:r>
              <a:rPr lang="en-CA" dirty="0" smtClean="0"/>
              <a:t>forward - which </a:t>
            </a:r>
            <a:r>
              <a:rPr lang="en-CA" dirty="0"/>
              <a:t>means we have to look at our history.  We need to learn our language as this is the foundation that will connect us together, with the land, and with ourselves. Our children are building pride in themselves and are becoming confident members with bight futures. </a:t>
            </a:r>
          </a:p>
          <a:p>
            <a:pPr lvl="1"/>
            <a:r>
              <a:rPr lang="en-CA" dirty="0"/>
              <a:t>The education department does a lot to build cultural understanding within the curriculum and for life skills. Education is not only the work we do to support School District </a:t>
            </a:r>
            <a:r>
              <a:rPr lang="en-CA" dirty="0" smtClean="0"/>
              <a:t>XX </a:t>
            </a:r>
            <a:r>
              <a:rPr lang="en-CA" dirty="0"/>
              <a:t>but also we work to ensure kids have access to snacks, books when they are on the ferry, and summer camps. </a:t>
            </a:r>
          </a:p>
          <a:p>
            <a:pPr lvl="1"/>
            <a:r>
              <a:rPr lang="en-CA" dirty="0"/>
              <a:t>Our biggest hurdle is, and likely will always be funding. The department </a:t>
            </a:r>
            <a:r>
              <a:rPr lang="en-CA" dirty="0" smtClean="0"/>
              <a:t>is writing </a:t>
            </a:r>
            <a:r>
              <a:rPr lang="en-CA" dirty="0"/>
              <a:t>many proposals for grants and support from various organizations. </a:t>
            </a:r>
          </a:p>
        </p:txBody>
      </p:sp>
      <p:sp>
        <p:nvSpPr>
          <p:cNvPr id="4" name="Content Placeholder 3"/>
          <p:cNvSpPr>
            <a:spLocks noGrp="1"/>
          </p:cNvSpPr>
          <p:nvPr>
            <p:ph sz="half" idx="2"/>
          </p:nvPr>
        </p:nvSpPr>
        <p:spPr>
          <a:xfrm>
            <a:off x="4381500" y="952500"/>
            <a:ext cx="4799076" cy="5224463"/>
          </a:xfrm>
        </p:spPr>
        <p:txBody>
          <a:bodyPr>
            <a:normAutofit lnSpcReduction="10000"/>
          </a:bodyPr>
          <a:lstStyle/>
          <a:p>
            <a:r>
              <a:rPr lang="en-US" dirty="0" smtClean="0">
                <a:solidFill>
                  <a:srgbClr val="FF0000"/>
                </a:solidFill>
              </a:rPr>
              <a:t>Examples </a:t>
            </a:r>
            <a:r>
              <a:rPr lang="en-US" dirty="0">
                <a:solidFill>
                  <a:srgbClr val="FF0000"/>
                </a:solidFill>
              </a:rPr>
              <a:t>for reference </a:t>
            </a:r>
            <a:r>
              <a:rPr lang="en-US" dirty="0" smtClean="0">
                <a:solidFill>
                  <a:srgbClr val="FF0000"/>
                </a:solidFill>
              </a:rPr>
              <a:t>only</a:t>
            </a:r>
            <a:endParaRPr lang="en-US" dirty="0"/>
          </a:p>
          <a:p>
            <a:r>
              <a:rPr lang="en-US" dirty="0" smtClean="0"/>
              <a:t>Summary</a:t>
            </a:r>
            <a:endParaRPr lang="en-US" dirty="0"/>
          </a:p>
          <a:p>
            <a:pPr lvl="1">
              <a:lnSpc>
                <a:spcPct val="100000"/>
              </a:lnSpc>
            </a:pPr>
            <a:r>
              <a:rPr lang="en-US" dirty="0"/>
              <a:t>Short summary that describes this department.</a:t>
            </a:r>
          </a:p>
          <a:p>
            <a:r>
              <a:rPr lang="en-US" dirty="0" smtClean="0"/>
              <a:t>Key Accomplishments </a:t>
            </a:r>
          </a:p>
          <a:p>
            <a:pPr lvl="2">
              <a:spcBef>
                <a:spcPts val="0"/>
              </a:spcBef>
            </a:pPr>
            <a:r>
              <a:rPr lang="en-US" sz="1200" dirty="0" smtClean="0"/>
              <a:t>Summer camp for kindergarten to grade 3 that taught songs in our language, how to make drums, and the 14 steps of celebration feast</a:t>
            </a:r>
          </a:p>
          <a:p>
            <a:pPr lvl="2">
              <a:spcBef>
                <a:spcPts val="0"/>
              </a:spcBef>
            </a:pPr>
            <a:r>
              <a:rPr lang="en-US" sz="1200" dirty="0" smtClean="0"/>
              <a:t>Apprentice </a:t>
            </a:r>
            <a:r>
              <a:rPr lang="en-US" sz="1200" dirty="0"/>
              <a:t>Master Language training</a:t>
            </a:r>
          </a:p>
          <a:p>
            <a:pPr lvl="2">
              <a:spcBef>
                <a:spcPts val="0"/>
              </a:spcBef>
            </a:pPr>
            <a:r>
              <a:rPr lang="en-US" sz="1200" dirty="0"/>
              <a:t>Kids want to stay in school when they have access to language and culture as part of the curriculum</a:t>
            </a:r>
          </a:p>
          <a:p>
            <a:r>
              <a:rPr lang="en-US" dirty="0"/>
              <a:t>Evidence</a:t>
            </a:r>
          </a:p>
          <a:p>
            <a:pPr lvl="2">
              <a:spcBef>
                <a:spcPts val="0"/>
              </a:spcBef>
            </a:pPr>
            <a:r>
              <a:rPr lang="en-US" sz="1200" dirty="0"/>
              <a:t>80% graduation rate</a:t>
            </a:r>
          </a:p>
          <a:p>
            <a:pPr lvl="2">
              <a:spcBef>
                <a:spcPts val="0"/>
              </a:spcBef>
            </a:pPr>
            <a:r>
              <a:rPr lang="en-US" sz="1200" dirty="0"/>
              <a:t>14 – 16 members attend adult language classes</a:t>
            </a:r>
          </a:p>
          <a:p>
            <a:r>
              <a:rPr lang="en-US" dirty="0"/>
              <a:t>Reflection</a:t>
            </a:r>
          </a:p>
          <a:p>
            <a:pPr lvl="1"/>
            <a:r>
              <a:rPr lang="en-US" dirty="0"/>
              <a:t>Working in education is most rewarding as providing children with the right foundation and role models can shift each child to have the self esteem to be successful. The most difficult part of the job is finding enough funding to support the necessary programs to support children and adults. </a:t>
            </a:r>
          </a:p>
          <a:p>
            <a:r>
              <a:rPr lang="en-US" dirty="0"/>
              <a:t>Department Strategic Alignment</a:t>
            </a:r>
          </a:p>
          <a:p>
            <a:pPr lvl="1"/>
            <a:r>
              <a:rPr lang="en-US" dirty="0"/>
              <a:t>Our children and youth are our future. Through their eyes we will see our vision realized. Education is aligning its efforts to ensure that we preserve our culture and environment in a way that considers technology and progress but also instills language and traditional practices. Education is also aligned to holistic health, as through education and understanding we can support our youth with the foundational skills to become confident contributing members. </a:t>
            </a:r>
          </a:p>
          <a:p>
            <a:endParaRPr lang="en-CA" dirty="0"/>
          </a:p>
        </p:txBody>
      </p:sp>
      <p:sp>
        <p:nvSpPr>
          <p:cNvPr id="6" name="Slide Number Placeholder 5"/>
          <p:cNvSpPr>
            <a:spLocks noGrp="1"/>
          </p:cNvSpPr>
          <p:nvPr>
            <p:ph type="sldNum" sz="quarter" idx="12"/>
          </p:nvPr>
        </p:nvSpPr>
        <p:spPr/>
        <p:txBody>
          <a:bodyPr/>
          <a:lstStyle/>
          <a:p>
            <a:fld id="{92EFC8F2-8799-4842-A316-24E5DD36930B}" type="slidenum">
              <a:rPr lang="en-CA" smtClean="0"/>
              <a:pPr/>
              <a:t>14</a:t>
            </a:fld>
            <a:endParaRPr lang="en-CA"/>
          </a:p>
        </p:txBody>
      </p:sp>
      <p:pic>
        <p:nvPicPr>
          <p:cNvPr id="3074" name="Picture 2" descr="Y:\annual report\MGC Annual Report - November 2015\graduationcap.jpg"/>
          <p:cNvPicPr>
            <a:picLocks noChangeAspect="1" noChangeArrowheads="1"/>
          </p:cNvPicPr>
          <p:nvPr/>
        </p:nvPicPr>
        <p:blipFill>
          <a:blip r:embed="rId2" cstate="print"/>
          <a:srcRect/>
          <a:stretch>
            <a:fillRect/>
          </a:stretch>
        </p:blipFill>
        <p:spPr bwMode="auto">
          <a:xfrm>
            <a:off x="1257300" y="5453062"/>
            <a:ext cx="2171700" cy="1085850"/>
          </a:xfrm>
          <a:prstGeom prst="rect">
            <a:avLst/>
          </a:prstGeom>
          <a:noFill/>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0576" y="758825"/>
            <a:ext cx="2857500" cy="2133600"/>
          </a:xfrm>
          <a:prstGeom prst="rect">
            <a:avLst/>
          </a:prstGeom>
        </p:spPr>
      </p:pic>
    </p:spTree>
    <p:extLst>
      <p:ext uri="{BB962C8B-B14F-4D97-AF65-F5344CB8AC3E}">
        <p14:creationId xmlns:p14="http://schemas.microsoft.com/office/powerpoint/2010/main" val="14552412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smtClean="0"/>
              <a:t>CAPITAL PROJECTS:</a:t>
            </a:r>
            <a:br>
              <a:rPr lang="en-CA" dirty="0" smtClean="0"/>
            </a:br>
            <a:endParaRPr lang="en-CA" dirty="0"/>
          </a:p>
        </p:txBody>
      </p:sp>
      <p:sp>
        <p:nvSpPr>
          <p:cNvPr id="14" name="Content Placeholder 13"/>
          <p:cNvSpPr>
            <a:spLocks noGrp="1"/>
          </p:cNvSpPr>
          <p:nvPr>
            <p:ph sz="half" idx="1"/>
          </p:nvPr>
        </p:nvSpPr>
        <p:spPr>
          <a:xfrm>
            <a:off x="838200" y="1825625"/>
            <a:ext cx="3771900" cy="4351338"/>
          </a:xfrm>
        </p:spPr>
        <p:txBody>
          <a:bodyPr>
            <a:normAutofit/>
          </a:bodyPr>
          <a:lstStyle/>
          <a:p>
            <a:pPr lvl="1"/>
            <a:r>
              <a:rPr lang="en-CA" b="1" dirty="0" smtClean="0">
                <a:solidFill>
                  <a:srgbClr val="FF0000"/>
                </a:solidFill>
              </a:rPr>
              <a:t>EXAMPLE FOR REFERENCE ONLY</a:t>
            </a:r>
          </a:p>
          <a:p>
            <a:pPr lvl="1"/>
            <a:r>
              <a:rPr lang="en-CA" dirty="0" smtClean="0"/>
              <a:t>From 20XX-20XX, (enter First Nation name) has allocated approximately  $X,X00,000  of its financial resources to capital projects or purchase of capital assets.</a:t>
            </a:r>
          </a:p>
          <a:p>
            <a:r>
              <a:rPr lang="en-CA" sz="1200" b="0" dirty="0" smtClean="0">
                <a:solidFill>
                  <a:schemeClr val="tx1"/>
                </a:solidFill>
              </a:rPr>
              <a:t>Not all capital projects are funded by INAC, some were subsidized by own source revenues (unrestricted monies held in the General Fund).</a:t>
            </a:r>
          </a:p>
        </p:txBody>
      </p:sp>
      <p:sp>
        <p:nvSpPr>
          <p:cNvPr id="15" name="Content Placeholder 14"/>
          <p:cNvSpPr>
            <a:spLocks noGrp="1"/>
          </p:cNvSpPr>
          <p:nvPr>
            <p:ph sz="half" idx="2"/>
          </p:nvPr>
        </p:nvSpPr>
        <p:spPr>
          <a:xfrm>
            <a:off x="4381500" y="1028700"/>
            <a:ext cx="7162800" cy="4953000"/>
          </a:xfrm>
        </p:spPr>
        <p:txBody>
          <a:bodyPr>
            <a:normAutofit/>
          </a:bodyPr>
          <a:lstStyle/>
          <a:p>
            <a:pPr lvl="1"/>
            <a:endParaRPr lang="en-CA" sz="1200" dirty="0" smtClean="0"/>
          </a:p>
          <a:p>
            <a:pPr lvl="1"/>
            <a:endParaRPr lang="en-CA" dirty="0" smtClean="0"/>
          </a:p>
          <a:p>
            <a:pPr lvl="1"/>
            <a:endParaRPr lang="en-CA" dirty="0"/>
          </a:p>
        </p:txBody>
      </p:sp>
      <p:sp>
        <p:nvSpPr>
          <p:cNvPr id="18" name="Rectangle 17"/>
          <p:cNvSpPr/>
          <p:nvPr/>
        </p:nvSpPr>
        <p:spPr>
          <a:xfrm>
            <a:off x="838200" y="4148139"/>
            <a:ext cx="2628900" cy="1628774"/>
          </a:xfrm>
          <a:prstGeom prst="rect">
            <a:avLst/>
          </a:prstGeom>
          <a:solidFill>
            <a:schemeClr val="bg2">
              <a:lumMod val="90000"/>
              <a:alpha val="75000"/>
            </a:schemeClr>
          </a:solidFill>
          <a:ln w="19050">
            <a:solidFill>
              <a:srgbClr val="830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1000" dirty="0" smtClean="0">
                <a:solidFill>
                  <a:srgbClr val="5E0902"/>
                </a:solidFill>
                <a:latin typeface="Franklin Gothic Book" panose="020B0503020102020204" pitchFamily="34" charset="0"/>
              </a:rPr>
              <a:t>Some projects are not considered to be eligible under INAC funding.  The below list is just a few examples of some of the projects we have subsidized from our General Fund.</a:t>
            </a:r>
          </a:p>
          <a:p>
            <a:endParaRPr lang="en-CA" sz="1000" dirty="0" smtClean="0">
              <a:solidFill>
                <a:srgbClr val="5E0902"/>
              </a:solidFill>
              <a:latin typeface="Franklin Gothic Book" panose="020B0503020102020204" pitchFamily="34" charset="0"/>
            </a:endParaRPr>
          </a:p>
          <a:p>
            <a:r>
              <a:rPr lang="en-CA" sz="1000" dirty="0" smtClean="0">
                <a:solidFill>
                  <a:srgbClr val="5E0902"/>
                </a:solidFill>
                <a:latin typeface="Franklin Gothic Book" panose="020B0503020102020204" pitchFamily="34" charset="0"/>
              </a:rPr>
              <a:t>$</a:t>
            </a:r>
            <a:r>
              <a:rPr lang="en-CA" sz="1000" dirty="0" err="1" smtClean="0">
                <a:solidFill>
                  <a:srgbClr val="5E0902"/>
                </a:solidFill>
                <a:latin typeface="Franklin Gothic Book" panose="020B0503020102020204" pitchFamily="34" charset="0"/>
              </a:rPr>
              <a:t>xxxxxx</a:t>
            </a:r>
            <a:r>
              <a:rPr lang="en-CA" sz="1000" dirty="0" smtClean="0">
                <a:solidFill>
                  <a:srgbClr val="5E0902"/>
                </a:solidFill>
                <a:latin typeface="Franklin Gothic Book" panose="020B0503020102020204" pitchFamily="34" charset="0"/>
              </a:rPr>
              <a:t>      Project Name</a:t>
            </a:r>
          </a:p>
        </p:txBody>
      </p:sp>
      <p:sp>
        <p:nvSpPr>
          <p:cNvPr id="3" name="Slide Number Placeholder 2"/>
          <p:cNvSpPr>
            <a:spLocks noGrp="1"/>
          </p:cNvSpPr>
          <p:nvPr>
            <p:ph type="sldNum" sz="quarter" idx="12"/>
          </p:nvPr>
        </p:nvSpPr>
        <p:spPr/>
        <p:txBody>
          <a:bodyPr/>
          <a:lstStyle/>
          <a:p>
            <a:fld id="{92EFC8F2-8799-4842-A316-24E5DD36930B}" type="slidenum">
              <a:rPr lang="en-CA" smtClean="0"/>
              <a:pPr/>
              <a:t>15</a:t>
            </a:fld>
            <a:endParaRPr lang="en-CA"/>
          </a:p>
        </p:txBody>
      </p:sp>
      <p:graphicFrame>
        <p:nvGraphicFramePr>
          <p:cNvPr id="19" name="Chart 18"/>
          <p:cNvGraphicFramePr/>
          <p:nvPr/>
        </p:nvGraphicFramePr>
        <p:xfrm>
          <a:off x="5257800" y="285433"/>
          <a:ext cx="4419600" cy="397192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3925368976"/>
              </p:ext>
            </p:extLst>
          </p:nvPr>
        </p:nvGraphicFramePr>
        <p:xfrm>
          <a:off x="3886200" y="3892234"/>
          <a:ext cx="7467600" cy="2464116"/>
        </p:xfrm>
        <a:graphic>
          <a:graphicData uri="http://schemas.openxmlformats.org/drawingml/2006/table">
            <a:tbl>
              <a:tblPr/>
              <a:tblGrid>
                <a:gridCol w="2010236"/>
                <a:gridCol w="2463245"/>
                <a:gridCol w="1051126"/>
                <a:gridCol w="1136068"/>
                <a:gridCol w="806925"/>
              </a:tblGrid>
              <a:tr h="144948">
                <a:tc>
                  <a:txBody>
                    <a:bodyPr/>
                    <a:lstStyle/>
                    <a:p>
                      <a:pPr algn="l" fontAlgn="b"/>
                      <a:r>
                        <a:rPr lang="en-CA" sz="900" b="1" i="0" u="none" strike="noStrike" dirty="0">
                          <a:solidFill>
                            <a:srgbClr val="000000"/>
                          </a:solidFill>
                          <a:latin typeface="Calibri"/>
                        </a:rPr>
                        <a:t>Funder</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CA" sz="900" b="1" i="0" u="none" strike="noStrike" dirty="0">
                          <a:solidFill>
                            <a:srgbClr val="000000"/>
                          </a:solidFill>
                          <a:latin typeface="Calibri"/>
                        </a:rPr>
                        <a:t>Asset Type</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CA" sz="900" b="1" i="0" u="none" strike="noStrike" dirty="0" smtClean="0">
                          <a:solidFill>
                            <a:srgbClr val="000000"/>
                          </a:solidFill>
                          <a:latin typeface="Calibri"/>
                        </a:rPr>
                        <a:t>       Cost </a:t>
                      </a:r>
                      <a:r>
                        <a:rPr lang="en-CA" sz="900" b="1" i="0" u="none" strike="noStrike" dirty="0">
                          <a:solidFill>
                            <a:srgbClr val="000000"/>
                          </a:solidFill>
                          <a:latin typeface="Calibri"/>
                        </a:rPr>
                        <a:t>2011-2016</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CA" sz="900" b="1" i="0" u="none" strike="noStrike" dirty="0" smtClean="0">
                          <a:solidFill>
                            <a:srgbClr val="000000"/>
                          </a:solidFill>
                          <a:latin typeface="Calibri"/>
                        </a:rPr>
                        <a:t>         Forecasted </a:t>
                      </a:r>
                      <a:r>
                        <a:rPr lang="en-CA" sz="900" b="1" i="0" u="none" strike="noStrike" dirty="0">
                          <a:solidFill>
                            <a:srgbClr val="000000"/>
                          </a:solidFill>
                          <a:latin typeface="Calibri"/>
                        </a:rPr>
                        <a:t>2017</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CA" sz="900" b="1" i="0" u="none" strike="noStrike">
                          <a:solidFill>
                            <a:srgbClr val="000000"/>
                          </a:solidFill>
                          <a:latin typeface="Calibri"/>
                        </a:rPr>
                        <a:t>Total</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r>
              <a:tr h="144948">
                <a:tc>
                  <a:txBody>
                    <a:bodyPr/>
                    <a:lstStyle/>
                    <a:p>
                      <a:pPr algn="l" fontAlgn="b"/>
                      <a:r>
                        <a:rPr lang="en-CA" sz="900" b="0" i="0" u="none" strike="noStrike" dirty="0">
                          <a:solidFill>
                            <a:srgbClr val="000000"/>
                          </a:solidFill>
                          <a:latin typeface="Calibri"/>
                        </a:rPr>
                        <a:t>INAC</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CA" sz="900" b="0" i="0" u="none" strike="noStrike">
                          <a:solidFill>
                            <a:srgbClr val="000000"/>
                          </a:solidFill>
                          <a:latin typeface="Calibri"/>
                        </a:rPr>
                        <a:t>Solid Waste Transfer Station</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900" b="0" i="0" u="none" strike="noStrike" dirty="0" smtClean="0">
                          <a:solidFill>
                            <a:srgbClr val="000000"/>
                          </a:solidFill>
                          <a:latin typeface="Calibri"/>
                        </a:rPr>
                        <a:t>X,X00,000 </a:t>
                      </a:r>
                      <a:endParaRPr lang="en-CA" sz="900" b="0" i="0" u="none" strike="noStrike" dirty="0">
                        <a:solidFill>
                          <a:srgbClr val="000000"/>
                        </a:solidFill>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CA" sz="900" b="0" i="0" u="none" strike="noStrike">
                        <a:solidFill>
                          <a:srgbClr val="000000"/>
                        </a:solidFill>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900" b="0" i="0" u="none" strike="noStrike" smtClean="0">
                          <a:solidFill>
                            <a:srgbClr val="000000"/>
                          </a:solidFill>
                          <a:latin typeface="Calibri"/>
                        </a:rPr>
                        <a:t>X,X00,00</a:t>
                      </a:r>
                      <a:endParaRPr lang="en-CA" sz="900" b="0" i="1" u="none" strike="noStrike" dirty="0">
                        <a:solidFill>
                          <a:srgbClr val="000000"/>
                        </a:solidFill>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r>
              <a:tr h="144948">
                <a:tc>
                  <a:txBody>
                    <a:bodyPr/>
                    <a:lstStyle/>
                    <a:p>
                      <a:pPr algn="l" fontAlgn="b"/>
                      <a:r>
                        <a:rPr lang="en-CA" sz="900" b="0" i="0" u="none" strike="noStrike">
                          <a:solidFill>
                            <a:srgbClr val="000000"/>
                          </a:solidFill>
                          <a:latin typeface="Calibri"/>
                        </a:rPr>
                        <a:t>INAC</a:t>
                      </a:r>
                    </a:p>
                  </a:txBody>
                  <a:tcPr marL="0" marR="0" marT="0" marB="0" anchor="b">
                    <a:lnL>
                      <a:noFill/>
                    </a:lnL>
                    <a:lnR>
                      <a:noFill/>
                    </a:lnR>
                    <a:lnT>
                      <a:noFill/>
                    </a:lnT>
                    <a:lnB>
                      <a:noFill/>
                    </a:lnB>
                  </a:tcPr>
                </a:tc>
                <a:tc>
                  <a:txBody>
                    <a:bodyPr/>
                    <a:lstStyle/>
                    <a:p>
                      <a:pPr algn="l" fontAlgn="b"/>
                      <a:r>
                        <a:rPr lang="en-CA" sz="900" b="0" i="0" u="none" strike="noStrike">
                          <a:solidFill>
                            <a:srgbClr val="000000"/>
                          </a:solidFill>
                          <a:latin typeface="Calibri"/>
                        </a:rPr>
                        <a:t>Sewage Lagoon</a:t>
                      </a:r>
                    </a:p>
                  </a:txBody>
                  <a:tcPr marL="0" marR="0" marT="0" marB="0" anchor="b">
                    <a:lnL>
                      <a:noFill/>
                    </a:lnL>
                    <a:lnR>
                      <a:noFill/>
                    </a:lnR>
                    <a:lnT>
                      <a:noFill/>
                    </a:lnT>
                    <a:lnB>
                      <a:noFill/>
                    </a:lnB>
                  </a:tcPr>
                </a:tc>
                <a:tc>
                  <a:txBody>
                    <a:bodyPr/>
                    <a:lstStyle/>
                    <a:p>
                      <a:pPr algn="r" fontAlgn="b"/>
                      <a:r>
                        <a:rPr lang="en-CA" sz="900" b="0" i="0" u="none" strike="noStrike" dirty="0" smtClean="0">
                          <a:solidFill>
                            <a:srgbClr val="000000"/>
                          </a:solidFill>
                          <a:latin typeface="Calibri"/>
                        </a:rPr>
                        <a:t>X,XXX,000 </a:t>
                      </a:r>
                      <a:endParaRPr lang="en-CA" sz="900" b="0" i="0" u="none" strike="noStrike" dirty="0">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CA" sz="9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CA" sz="900" b="0" i="0" u="none" strike="noStrike" smtClean="0">
                          <a:solidFill>
                            <a:srgbClr val="000000"/>
                          </a:solidFill>
                          <a:latin typeface="Calibri"/>
                        </a:rPr>
                        <a:t>X,X00,00</a:t>
                      </a:r>
                      <a:endParaRPr lang="en-CA" sz="900" b="0" i="1" u="none" strike="noStrike" dirty="0">
                        <a:solidFill>
                          <a:srgbClr val="000000"/>
                        </a:solidFill>
                        <a:latin typeface="Calibri"/>
                      </a:endParaRPr>
                    </a:p>
                  </a:txBody>
                  <a:tcPr marL="0" marR="0" marT="0" marB="0" anchor="b">
                    <a:lnL>
                      <a:noFill/>
                    </a:lnL>
                    <a:lnR>
                      <a:noFill/>
                    </a:lnR>
                    <a:lnT>
                      <a:noFill/>
                    </a:lnT>
                    <a:lnB>
                      <a:noFill/>
                    </a:lnB>
                  </a:tcPr>
                </a:tc>
              </a:tr>
              <a:tr h="144948">
                <a:tc>
                  <a:txBody>
                    <a:bodyPr/>
                    <a:lstStyle/>
                    <a:p>
                      <a:pPr algn="l" fontAlgn="b"/>
                      <a:r>
                        <a:rPr lang="en-CA" sz="900" b="0" i="0" u="none" strike="noStrike">
                          <a:solidFill>
                            <a:srgbClr val="000000"/>
                          </a:solidFill>
                          <a:latin typeface="Calibri"/>
                        </a:rPr>
                        <a:t>Health CDA &amp; OSR</a:t>
                      </a:r>
                    </a:p>
                  </a:txBody>
                  <a:tcPr marL="0" marR="0" marT="0" marB="0" anchor="b">
                    <a:lnL>
                      <a:noFill/>
                    </a:lnL>
                    <a:lnR>
                      <a:noFill/>
                    </a:lnR>
                    <a:lnT>
                      <a:noFill/>
                    </a:lnT>
                    <a:lnB>
                      <a:noFill/>
                    </a:lnB>
                  </a:tcPr>
                </a:tc>
                <a:tc>
                  <a:txBody>
                    <a:bodyPr/>
                    <a:lstStyle/>
                    <a:p>
                      <a:pPr algn="l" fontAlgn="b"/>
                      <a:r>
                        <a:rPr lang="en-CA" sz="900" b="0" i="0" u="none" strike="noStrike">
                          <a:solidFill>
                            <a:srgbClr val="000000"/>
                          </a:solidFill>
                          <a:latin typeface="Calibri"/>
                        </a:rPr>
                        <a:t>Health Center</a:t>
                      </a:r>
                    </a:p>
                  </a:txBody>
                  <a:tcPr marL="0" marR="0" marT="0" marB="0" anchor="b">
                    <a:lnL>
                      <a:noFill/>
                    </a:lnL>
                    <a:lnR>
                      <a:noFill/>
                    </a:lnR>
                    <a:lnT>
                      <a:noFill/>
                    </a:lnT>
                    <a:lnB>
                      <a:noFill/>
                    </a:lnB>
                  </a:tcPr>
                </a:tc>
                <a:tc>
                  <a:txBody>
                    <a:bodyPr/>
                    <a:lstStyle/>
                    <a:p>
                      <a:pPr algn="r" fontAlgn="b"/>
                      <a:r>
                        <a:rPr lang="en-CA" sz="900" b="0" i="0" u="none" strike="noStrike" dirty="0" smtClean="0">
                          <a:solidFill>
                            <a:srgbClr val="000000"/>
                          </a:solidFill>
                          <a:latin typeface="Calibri"/>
                        </a:rPr>
                        <a:t>X,XXX,000 </a:t>
                      </a:r>
                      <a:endParaRPr lang="en-CA" sz="900" b="0" i="0" u="none" strike="noStrike" dirty="0">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CA" sz="9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CA" sz="900" b="0" i="0" u="none" strike="noStrike" smtClean="0">
                          <a:solidFill>
                            <a:srgbClr val="000000"/>
                          </a:solidFill>
                          <a:latin typeface="Calibri"/>
                        </a:rPr>
                        <a:t>X,X00,00</a:t>
                      </a:r>
                      <a:endParaRPr lang="en-CA" sz="900" b="0" i="1" u="none" strike="noStrike" dirty="0">
                        <a:solidFill>
                          <a:srgbClr val="000000"/>
                        </a:solidFill>
                        <a:latin typeface="Calibri"/>
                      </a:endParaRPr>
                    </a:p>
                  </a:txBody>
                  <a:tcPr marL="0" marR="0" marT="0" marB="0" anchor="b">
                    <a:lnL>
                      <a:noFill/>
                    </a:lnL>
                    <a:lnR>
                      <a:noFill/>
                    </a:lnR>
                    <a:lnT>
                      <a:noFill/>
                    </a:lnT>
                    <a:lnB>
                      <a:noFill/>
                    </a:lnB>
                  </a:tcPr>
                </a:tc>
              </a:tr>
              <a:tr h="144948">
                <a:tc>
                  <a:txBody>
                    <a:bodyPr/>
                    <a:lstStyle/>
                    <a:p>
                      <a:pPr algn="l" fontAlgn="b"/>
                      <a:r>
                        <a:rPr lang="en-CA" sz="900" b="0" i="0" u="none" strike="noStrike">
                          <a:solidFill>
                            <a:srgbClr val="000000"/>
                          </a:solidFill>
                          <a:latin typeface="Calibri"/>
                        </a:rPr>
                        <a:t>OSR/Port/INAC/Health CDA</a:t>
                      </a:r>
                    </a:p>
                  </a:txBody>
                  <a:tcPr marL="0" marR="0" marT="0" marB="0" anchor="b">
                    <a:lnL>
                      <a:noFill/>
                    </a:lnL>
                    <a:lnR>
                      <a:noFill/>
                    </a:lnR>
                    <a:lnT>
                      <a:noFill/>
                    </a:lnT>
                    <a:lnB>
                      <a:noFill/>
                    </a:lnB>
                  </a:tcPr>
                </a:tc>
                <a:tc>
                  <a:txBody>
                    <a:bodyPr/>
                    <a:lstStyle/>
                    <a:p>
                      <a:pPr algn="l" fontAlgn="b"/>
                      <a:r>
                        <a:rPr lang="en-CA" sz="900" b="0" i="0" u="none" strike="noStrike">
                          <a:solidFill>
                            <a:srgbClr val="000000"/>
                          </a:solidFill>
                          <a:latin typeface="Calibri"/>
                        </a:rPr>
                        <a:t>Sports Field &amp; Pavillion</a:t>
                      </a:r>
                    </a:p>
                  </a:txBody>
                  <a:tcPr marL="0" marR="0" marT="0" marB="0" anchor="b">
                    <a:lnL>
                      <a:noFill/>
                    </a:lnL>
                    <a:lnR>
                      <a:noFill/>
                    </a:lnR>
                    <a:lnT>
                      <a:noFill/>
                    </a:lnT>
                    <a:lnB>
                      <a:noFill/>
                    </a:lnB>
                  </a:tcPr>
                </a:tc>
                <a:tc>
                  <a:txBody>
                    <a:bodyPr/>
                    <a:lstStyle/>
                    <a:p>
                      <a:pPr algn="r" fontAlgn="b"/>
                      <a:r>
                        <a:rPr lang="en-CA" sz="900" b="0" i="0" u="none" strike="noStrike" dirty="0" smtClean="0">
                          <a:solidFill>
                            <a:srgbClr val="000000"/>
                          </a:solidFill>
                          <a:latin typeface="Calibri"/>
                        </a:rPr>
                        <a:t>X,XXX,000 </a:t>
                      </a:r>
                      <a:endParaRPr lang="en-CA" sz="900" b="0" i="0" u="none" strike="noStrike" dirty="0">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CA" sz="9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CA" sz="900" b="0" i="0" u="none" strike="noStrike" dirty="0" smtClean="0">
                          <a:solidFill>
                            <a:srgbClr val="000000"/>
                          </a:solidFill>
                          <a:latin typeface="Calibri"/>
                        </a:rPr>
                        <a:t>X,X00,00</a:t>
                      </a:r>
                      <a:endParaRPr lang="en-CA" sz="900" b="0" i="1" u="none" strike="noStrike" dirty="0">
                        <a:solidFill>
                          <a:srgbClr val="000000"/>
                        </a:solidFill>
                        <a:latin typeface="Calibri"/>
                      </a:endParaRPr>
                    </a:p>
                  </a:txBody>
                  <a:tcPr marL="0" marR="0" marT="0" marB="0" anchor="b">
                    <a:lnL>
                      <a:noFill/>
                    </a:lnL>
                    <a:lnR>
                      <a:noFill/>
                    </a:lnR>
                    <a:lnT>
                      <a:noFill/>
                    </a:lnT>
                    <a:lnB>
                      <a:noFill/>
                    </a:lnB>
                  </a:tcPr>
                </a:tc>
              </a:tr>
              <a:tr h="144948">
                <a:tc>
                  <a:txBody>
                    <a:bodyPr/>
                    <a:lstStyle/>
                    <a:p>
                      <a:pPr algn="l" fontAlgn="b"/>
                      <a:r>
                        <a:rPr lang="en-CA" sz="900" b="0" i="0" u="none" strike="noStrike">
                          <a:solidFill>
                            <a:srgbClr val="000000"/>
                          </a:solidFill>
                          <a:latin typeface="Calibri"/>
                        </a:rPr>
                        <a:t>OSR</a:t>
                      </a:r>
                    </a:p>
                  </a:txBody>
                  <a:tcPr marL="0" marR="0" marT="0" marB="0" anchor="b">
                    <a:lnL>
                      <a:noFill/>
                    </a:lnL>
                    <a:lnR>
                      <a:noFill/>
                    </a:lnR>
                    <a:lnT>
                      <a:noFill/>
                    </a:lnT>
                    <a:lnB>
                      <a:noFill/>
                    </a:lnB>
                  </a:tcPr>
                </a:tc>
                <a:tc>
                  <a:txBody>
                    <a:bodyPr/>
                    <a:lstStyle/>
                    <a:p>
                      <a:pPr algn="l" fontAlgn="b"/>
                      <a:r>
                        <a:rPr lang="en-CA" sz="900" b="0" i="0" u="none" strike="noStrike" dirty="0">
                          <a:solidFill>
                            <a:srgbClr val="000000"/>
                          </a:solidFill>
                          <a:latin typeface="Calibri"/>
                        </a:rPr>
                        <a:t>Elders Units</a:t>
                      </a:r>
                    </a:p>
                  </a:txBody>
                  <a:tcPr marL="0" marR="0" marT="0" marB="0" anchor="b">
                    <a:lnL>
                      <a:noFill/>
                    </a:lnL>
                    <a:lnR>
                      <a:noFill/>
                    </a:lnR>
                    <a:lnT>
                      <a:noFill/>
                    </a:lnT>
                    <a:lnB>
                      <a:noFill/>
                    </a:lnB>
                  </a:tcPr>
                </a:tc>
                <a:tc>
                  <a:txBody>
                    <a:bodyPr/>
                    <a:lstStyle/>
                    <a:p>
                      <a:pPr algn="r" fontAlgn="b"/>
                      <a:r>
                        <a:rPr lang="en-CA" sz="900" b="0" i="0" u="none" strike="noStrike" dirty="0" smtClean="0">
                          <a:solidFill>
                            <a:srgbClr val="000000"/>
                          </a:solidFill>
                          <a:latin typeface="Calibri"/>
                        </a:rPr>
                        <a:t>X00,000 </a:t>
                      </a:r>
                      <a:endParaRPr lang="en-CA" sz="900" b="0" i="0" u="none" strike="noStrike" dirty="0">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CA" sz="9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CA" sz="900" b="0" i="0" u="none" strike="noStrike" smtClean="0">
                          <a:solidFill>
                            <a:srgbClr val="000000"/>
                          </a:solidFill>
                          <a:latin typeface="Calibri"/>
                        </a:rPr>
                        <a:t>X,X00,00</a:t>
                      </a:r>
                      <a:endParaRPr lang="en-CA" sz="900" b="0" i="1" u="none" strike="noStrike" dirty="0">
                        <a:solidFill>
                          <a:srgbClr val="000000"/>
                        </a:solidFill>
                        <a:latin typeface="Calibri"/>
                      </a:endParaRPr>
                    </a:p>
                  </a:txBody>
                  <a:tcPr marL="0" marR="0" marT="0" marB="0" anchor="b">
                    <a:lnL>
                      <a:noFill/>
                    </a:lnL>
                    <a:lnR>
                      <a:noFill/>
                    </a:lnR>
                    <a:lnT>
                      <a:noFill/>
                    </a:lnT>
                    <a:lnB>
                      <a:noFill/>
                    </a:lnB>
                  </a:tcPr>
                </a:tc>
              </a:tr>
              <a:tr h="144948">
                <a:tc>
                  <a:txBody>
                    <a:bodyPr/>
                    <a:lstStyle/>
                    <a:p>
                      <a:pPr algn="l" fontAlgn="b"/>
                      <a:r>
                        <a:rPr lang="en-CA" sz="900" b="0" i="0" u="none" strike="noStrike">
                          <a:solidFill>
                            <a:srgbClr val="000000"/>
                          </a:solidFill>
                          <a:latin typeface="Calibri"/>
                        </a:rPr>
                        <a:t>OSR</a:t>
                      </a:r>
                    </a:p>
                  </a:txBody>
                  <a:tcPr marL="0" marR="0" marT="0" marB="0" anchor="b">
                    <a:lnL>
                      <a:noFill/>
                    </a:lnL>
                    <a:lnR>
                      <a:noFill/>
                    </a:lnR>
                    <a:lnT>
                      <a:noFill/>
                    </a:lnT>
                    <a:lnB>
                      <a:noFill/>
                    </a:lnB>
                  </a:tcPr>
                </a:tc>
                <a:tc>
                  <a:txBody>
                    <a:bodyPr/>
                    <a:lstStyle/>
                    <a:p>
                      <a:pPr algn="l" fontAlgn="b"/>
                      <a:r>
                        <a:rPr lang="en-CA" sz="900" b="0" i="0" u="none" strike="noStrike" dirty="0">
                          <a:solidFill>
                            <a:srgbClr val="000000"/>
                          </a:solidFill>
                          <a:latin typeface="Calibri"/>
                        </a:rPr>
                        <a:t>Admin &amp; other public Building Reno</a:t>
                      </a:r>
                    </a:p>
                  </a:txBody>
                  <a:tcPr marL="0" marR="0" marT="0" marB="0" anchor="b">
                    <a:lnL>
                      <a:noFill/>
                    </a:lnL>
                    <a:lnR>
                      <a:noFill/>
                    </a:lnR>
                    <a:lnT>
                      <a:noFill/>
                    </a:lnT>
                    <a:lnB>
                      <a:noFill/>
                    </a:lnB>
                  </a:tcPr>
                </a:tc>
                <a:tc>
                  <a:txBody>
                    <a:bodyPr/>
                    <a:lstStyle/>
                    <a:p>
                      <a:pPr algn="r" fontAlgn="b"/>
                      <a:r>
                        <a:rPr lang="en-CA" sz="900" b="0" i="0" u="none" strike="noStrike" dirty="0" smtClean="0">
                          <a:solidFill>
                            <a:srgbClr val="000000"/>
                          </a:solidFill>
                          <a:latin typeface="Calibri"/>
                        </a:rPr>
                        <a:t>XXX,000 </a:t>
                      </a:r>
                      <a:endParaRPr lang="en-CA" sz="900" b="0" i="0" u="none" strike="noStrike" dirty="0">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CA" sz="900" b="0" i="0" u="none" strike="noStrike" dirty="0">
                        <a:solidFill>
                          <a:srgbClr val="000000"/>
                        </a:solidFill>
                        <a:latin typeface="Calibri"/>
                      </a:endParaRPr>
                    </a:p>
                  </a:txBody>
                  <a:tcPr marL="0" marR="0" marT="0" marB="0" anchor="b">
                    <a:lnL>
                      <a:noFill/>
                    </a:lnL>
                    <a:lnR>
                      <a:noFill/>
                    </a:lnR>
                    <a:lnT>
                      <a:noFill/>
                    </a:lnT>
                    <a:lnB>
                      <a:noFill/>
                    </a:lnB>
                  </a:tcPr>
                </a:tc>
                <a:tc>
                  <a:txBody>
                    <a:bodyPr/>
                    <a:lstStyle/>
                    <a:p>
                      <a:pPr algn="r" fontAlgn="b"/>
                      <a:r>
                        <a:rPr lang="en-CA" sz="900" b="0" i="0" u="none" strike="noStrike" smtClean="0">
                          <a:solidFill>
                            <a:srgbClr val="000000"/>
                          </a:solidFill>
                          <a:latin typeface="Calibri"/>
                        </a:rPr>
                        <a:t>X,X00,00</a:t>
                      </a:r>
                      <a:endParaRPr lang="en-CA" sz="900" b="0" i="1" u="none" strike="noStrike" dirty="0">
                        <a:solidFill>
                          <a:srgbClr val="000000"/>
                        </a:solidFill>
                        <a:latin typeface="Calibri"/>
                      </a:endParaRPr>
                    </a:p>
                  </a:txBody>
                  <a:tcPr marL="0" marR="0" marT="0" marB="0" anchor="b">
                    <a:lnL>
                      <a:noFill/>
                    </a:lnL>
                    <a:lnR>
                      <a:noFill/>
                    </a:lnR>
                    <a:lnT>
                      <a:noFill/>
                    </a:lnT>
                    <a:lnB>
                      <a:noFill/>
                    </a:lnB>
                  </a:tcPr>
                </a:tc>
              </a:tr>
              <a:tr h="144948">
                <a:tc>
                  <a:txBody>
                    <a:bodyPr/>
                    <a:lstStyle/>
                    <a:p>
                      <a:pPr algn="l" fontAlgn="b"/>
                      <a:r>
                        <a:rPr lang="en-CA" sz="900" b="0" i="0" u="none" strike="noStrike">
                          <a:solidFill>
                            <a:srgbClr val="000000"/>
                          </a:solidFill>
                          <a:latin typeface="Calibri"/>
                        </a:rPr>
                        <a:t>OSR/INAC/Health CDA</a:t>
                      </a:r>
                    </a:p>
                  </a:txBody>
                  <a:tcPr marL="0" marR="0" marT="0" marB="0" anchor="b">
                    <a:lnL>
                      <a:noFill/>
                    </a:lnL>
                    <a:lnR>
                      <a:noFill/>
                    </a:lnR>
                    <a:lnT>
                      <a:noFill/>
                    </a:lnT>
                    <a:lnB>
                      <a:noFill/>
                    </a:lnB>
                  </a:tcPr>
                </a:tc>
                <a:tc>
                  <a:txBody>
                    <a:bodyPr/>
                    <a:lstStyle/>
                    <a:p>
                      <a:pPr algn="l" fontAlgn="b"/>
                      <a:r>
                        <a:rPr lang="en-CA" sz="900" b="0" i="0" u="none" strike="noStrike">
                          <a:solidFill>
                            <a:srgbClr val="000000"/>
                          </a:solidFill>
                          <a:latin typeface="Calibri"/>
                        </a:rPr>
                        <a:t>Vehicle/Vessel/Equipment &amp; Other</a:t>
                      </a:r>
                    </a:p>
                  </a:txBody>
                  <a:tcPr marL="0" marR="0" marT="0" marB="0" anchor="b">
                    <a:lnL>
                      <a:noFill/>
                    </a:lnL>
                    <a:lnR>
                      <a:noFill/>
                    </a:lnR>
                    <a:lnT>
                      <a:noFill/>
                    </a:lnT>
                    <a:lnB>
                      <a:noFill/>
                    </a:lnB>
                  </a:tcPr>
                </a:tc>
                <a:tc>
                  <a:txBody>
                    <a:bodyPr/>
                    <a:lstStyle/>
                    <a:p>
                      <a:pPr algn="r" fontAlgn="b"/>
                      <a:r>
                        <a:rPr lang="en-CA" sz="900" b="0" i="0" u="none" strike="noStrike" dirty="0" smtClean="0">
                          <a:solidFill>
                            <a:srgbClr val="000000"/>
                          </a:solidFill>
                          <a:latin typeface="Calibri"/>
                        </a:rPr>
                        <a:t>XXX,500 </a:t>
                      </a:r>
                      <a:endParaRPr lang="en-CA" sz="900" b="0" i="0" u="none" strike="noStrike" dirty="0">
                        <a:solidFill>
                          <a:srgbClr val="000000"/>
                        </a:solidFill>
                        <a:latin typeface="Calibri"/>
                      </a:endParaRPr>
                    </a:p>
                  </a:txBody>
                  <a:tcPr marL="0" marR="0" marT="0" marB="0" anchor="b">
                    <a:lnL>
                      <a:noFill/>
                    </a:lnL>
                    <a:lnR>
                      <a:noFill/>
                    </a:lnR>
                    <a:lnT>
                      <a:noFill/>
                    </a:lnT>
                    <a:lnB>
                      <a:noFill/>
                    </a:lnB>
                  </a:tcPr>
                </a:tc>
                <a:tc>
                  <a:txBody>
                    <a:bodyPr/>
                    <a:lstStyle/>
                    <a:p>
                      <a:pPr algn="r" fontAlgn="b"/>
                      <a:r>
                        <a:rPr lang="en-CA" sz="900" b="0" i="0" u="none" strike="noStrike" dirty="0">
                          <a:solidFill>
                            <a:srgbClr val="000000"/>
                          </a:solidFill>
                          <a:latin typeface="Calibri"/>
                        </a:rPr>
                        <a:t>X</a:t>
                      </a:r>
                      <a:r>
                        <a:rPr lang="en-CA" sz="900" b="0" i="0" u="none" strike="noStrike" dirty="0" smtClean="0">
                          <a:solidFill>
                            <a:srgbClr val="000000"/>
                          </a:solidFill>
                          <a:latin typeface="Calibri"/>
                        </a:rPr>
                        <a:t>00,000 </a:t>
                      </a:r>
                      <a:endParaRPr lang="en-CA" sz="900" b="0" i="0" u="none" strike="noStrike" dirty="0">
                        <a:solidFill>
                          <a:srgbClr val="000000"/>
                        </a:solidFill>
                        <a:latin typeface="Calibri"/>
                      </a:endParaRPr>
                    </a:p>
                  </a:txBody>
                  <a:tcPr marL="0" marR="0" marT="0" marB="0" anchor="b">
                    <a:lnL>
                      <a:noFill/>
                    </a:lnL>
                    <a:lnR>
                      <a:noFill/>
                    </a:lnR>
                    <a:lnT>
                      <a:noFill/>
                    </a:lnT>
                    <a:lnB>
                      <a:noFill/>
                    </a:lnB>
                  </a:tcPr>
                </a:tc>
                <a:tc>
                  <a:txBody>
                    <a:bodyPr/>
                    <a:lstStyle/>
                    <a:p>
                      <a:pPr algn="r" fontAlgn="b"/>
                      <a:r>
                        <a:rPr lang="en-CA" sz="900" b="0" i="0" u="none" strike="noStrike" smtClean="0">
                          <a:solidFill>
                            <a:srgbClr val="000000"/>
                          </a:solidFill>
                          <a:latin typeface="Calibri"/>
                        </a:rPr>
                        <a:t>X,X00,00</a:t>
                      </a:r>
                      <a:endParaRPr lang="en-CA" sz="900" b="0" i="1" u="none" strike="noStrike" dirty="0">
                        <a:solidFill>
                          <a:srgbClr val="000000"/>
                        </a:solidFill>
                        <a:latin typeface="Calibri"/>
                      </a:endParaRPr>
                    </a:p>
                  </a:txBody>
                  <a:tcPr marL="0" marR="0" marT="0" marB="0" anchor="b">
                    <a:lnL>
                      <a:noFill/>
                    </a:lnL>
                    <a:lnR>
                      <a:noFill/>
                    </a:lnR>
                    <a:lnT>
                      <a:noFill/>
                    </a:lnT>
                    <a:lnB>
                      <a:noFill/>
                    </a:lnB>
                  </a:tcPr>
                </a:tc>
              </a:tr>
              <a:tr h="144948">
                <a:tc>
                  <a:txBody>
                    <a:bodyPr/>
                    <a:lstStyle/>
                    <a:p>
                      <a:pPr algn="l" fontAlgn="b"/>
                      <a:r>
                        <a:rPr lang="en-CA" sz="900" b="0" i="0" u="none" strike="noStrike">
                          <a:solidFill>
                            <a:srgbClr val="000000"/>
                          </a:solidFill>
                          <a:latin typeface="Calibri"/>
                        </a:rPr>
                        <a:t>INAC</a:t>
                      </a:r>
                    </a:p>
                  </a:txBody>
                  <a:tcPr marL="0" marR="0" marT="0" marB="0" anchor="b">
                    <a:lnL>
                      <a:noFill/>
                    </a:lnL>
                    <a:lnR>
                      <a:noFill/>
                    </a:lnR>
                    <a:lnT>
                      <a:noFill/>
                    </a:lnT>
                    <a:lnB>
                      <a:noFill/>
                    </a:lnB>
                  </a:tcPr>
                </a:tc>
                <a:tc>
                  <a:txBody>
                    <a:bodyPr/>
                    <a:lstStyle/>
                    <a:p>
                      <a:pPr algn="l" fontAlgn="b"/>
                      <a:r>
                        <a:rPr lang="en-CA" sz="900" b="0" i="0" u="none" strike="noStrike">
                          <a:solidFill>
                            <a:srgbClr val="000000"/>
                          </a:solidFill>
                          <a:latin typeface="Calibri"/>
                        </a:rPr>
                        <a:t>Housing Assessment/Minor Repair</a:t>
                      </a:r>
                    </a:p>
                  </a:txBody>
                  <a:tcPr marL="0" marR="0" marT="0" marB="0" anchor="b">
                    <a:lnL>
                      <a:noFill/>
                    </a:lnL>
                    <a:lnR>
                      <a:noFill/>
                    </a:lnR>
                    <a:lnT>
                      <a:noFill/>
                    </a:lnT>
                    <a:lnB>
                      <a:noFill/>
                    </a:lnB>
                  </a:tcPr>
                </a:tc>
                <a:tc>
                  <a:txBody>
                    <a:bodyPr/>
                    <a:lstStyle/>
                    <a:p>
                      <a:pPr algn="l" fontAlgn="b"/>
                      <a:endParaRPr lang="en-CA" sz="9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CA" sz="900" b="0" i="0" u="none" strike="noStrike" dirty="0" smtClean="0">
                          <a:solidFill>
                            <a:srgbClr val="000000"/>
                          </a:solidFill>
                          <a:latin typeface="Calibri"/>
                        </a:rPr>
                        <a:t>X0,000 </a:t>
                      </a:r>
                      <a:endParaRPr lang="en-CA" sz="900" b="0" i="0" u="none" strike="noStrike" dirty="0">
                        <a:solidFill>
                          <a:srgbClr val="000000"/>
                        </a:solidFill>
                        <a:latin typeface="Calibri"/>
                      </a:endParaRPr>
                    </a:p>
                  </a:txBody>
                  <a:tcPr marL="0" marR="0" marT="0" marB="0" anchor="b">
                    <a:lnL>
                      <a:noFill/>
                    </a:lnL>
                    <a:lnR>
                      <a:noFill/>
                    </a:lnR>
                    <a:lnT>
                      <a:noFill/>
                    </a:lnT>
                    <a:lnB>
                      <a:noFill/>
                    </a:lnB>
                  </a:tcPr>
                </a:tc>
                <a:tc>
                  <a:txBody>
                    <a:bodyPr/>
                    <a:lstStyle/>
                    <a:p>
                      <a:pPr algn="r" fontAlgn="b"/>
                      <a:r>
                        <a:rPr lang="en-CA" sz="900" b="0" i="0" u="none" strike="noStrike" smtClean="0">
                          <a:solidFill>
                            <a:srgbClr val="000000"/>
                          </a:solidFill>
                          <a:latin typeface="Calibri"/>
                        </a:rPr>
                        <a:t>X,X00,00</a:t>
                      </a:r>
                      <a:endParaRPr lang="en-CA" sz="900" b="0" i="1" u="none" strike="noStrike" dirty="0">
                        <a:solidFill>
                          <a:srgbClr val="000000"/>
                        </a:solidFill>
                        <a:latin typeface="Calibri"/>
                      </a:endParaRPr>
                    </a:p>
                  </a:txBody>
                  <a:tcPr marL="0" marR="0" marT="0" marB="0" anchor="b">
                    <a:lnL>
                      <a:noFill/>
                    </a:lnL>
                    <a:lnR>
                      <a:noFill/>
                    </a:lnR>
                    <a:lnT>
                      <a:noFill/>
                    </a:lnT>
                    <a:lnB>
                      <a:noFill/>
                    </a:lnB>
                  </a:tcPr>
                </a:tc>
              </a:tr>
              <a:tr h="144948">
                <a:tc>
                  <a:txBody>
                    <a:bodyPr/>
                    <a:lstStyle/>
                    <a:p>
                      <a:pPr algn="l" fontAlgn="b"/>
                      <a:r>
                        <a:rPr lang="en-CA" sz="900" b="0" i="0" u="none" strike="noStrike">
                          <a:solidFill>
                            <a:srgbClr val="000000"/>
                          </a:solidFill>
                          <a:latin typeface="Calibri"/>
                        </a:rPr>
                        <a:t>INAC</a:t>
                      </a:r>
                    </a:p>
                  </a:txBody>
                  <a:tcPr marL="0" marR="0" marT="0" marB="0" anchor="b">
                    <a:lnL>
                      <a:noFill/>
                    </a:lnL>
                    <a:lnR>
                      <a:noFill/>
                    </a:lnR>
                    <a:lnT>
                      <a:noFill/>
                    </a:lnT>
                    <a:lnB>
                      <a:noFill/>
                    </a:lnB>
                  </a:tcPr>
                </a:tc>
                <a:tc>
                  <a:txBody>
                    <a:bodyPr/>
                    <a:lstStyle/>
                    <a:p>
                      <a:pPr algn="l" fontAlgn="b"/>
                      <a:r>
                        <a:rPr lang="en-CA" sz="900" b="0" i="0" u="none" strike="noStrike" dirty="0">
                          <a:solidFill>
                            <a:srgbClr val="000000"/>
                          </a:solidFill>
                          <a:latin typeface="Calibri"/>
                        </a:rPr>
                        <a:t>Decommission </a:t>
                      </a:r>
                      <a:r>
                        <a:rPr lang="en-CA" sz="900" b="0" i="0" u="none" strike="noStrike" dirty="0" smtClean="0">
                          <a:solidFill>
                            <a:srgbClr val="000000"/>
                          </a:solidFill>
                          <a:latin typeface="Calibri"/>
                        </a:rPr>
                        <a:t>Old</a:t>
                      </a:r>
                      <a:r>
                        <a:rPr lang="en-CA" sz="900" b="0" i="0" u="none" strike="noStrike" baseline="0" dirty="0" smtClean="0">
                          <a:solidFill>
                            <a:srgbClr val="000000"/>
                          </a:solidFill>
                          <a:latin typeface="Calibri"/>
                        </a:rPr>
                        <a:t> Dock</a:t>
                      </a:r>
                      <a:endParaRPr lang="en-CA" sz="900" b="0" i="0" u="none" strike="noStrike" dirty="0">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CA" sz="9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CA" sz="900" b="0" i="0" u="none" strike="noStrike" dirty="0" smtClean="0">
                          <a:solidFill>
                            <a:srgbClr val="000000"/>
                          </a:solidFill>
                          <a:latin typeface="Calibri"/>
                        </a:rPr>
                        <a:t>XX0,000 </a:t>
                      </a:r>
                      <a:endParaRPr lang="en-CA" sz="900" b="0" i="0" u="none" strike="noStrike" dirty="0">
                        <a:solidFill>
                          <a:srgbClr val="000000"/>
                        </a:solidFill>
                        <a:latin typeface="Calibri"/>
                      </a:endParaRPr>
                    </a:p>
                  </a:txBody>
                  <a:tcPr marL="0" marR="0" marT="0" marB="0" anchor="b">
                    <a:lnL>
                      <a:noFill/>
                    </a:lnL>
                    <a:lnR>
                      <a:noFill/>
                    </a:lnR>
                    <a:lnT>
                      <a:noFill/>
                    </a:lnT>
                    <a:lnB>
                      <a:noFill/>
                    </a:lnB>
                  </a:tcPr>
                </a:tc>
                <a:tc>
                  <a:txBody>
                    <a:bodyPr/>
                    <a:lstStyle/>
                    <a:p>
                      <a:pPr algn="r" fontAlgn="b"/>
                      <a:r>
                        <a:rPr lang="en-CA" sz="900" b="0" i="0" u="none" strike="noStrike" smtClean="0">
                          <a:solidFill>
                            <a:srgbClr val="000000"/>
                          </a:solidFill>
                          <a:latin typeface="Calibri"/>
                        </a:rPr>
                        <a:t>X,X00,00</a:t>
                      </a:r>
                      <a:endParaRPr lang="en-CA" sz="900" b="0" i="1" u="none" strike="noStrike" dirty="0">
                        <a:solidFill>
                          <a:srgbClr val="000000"/>
                        </a:solidFill>
                        <a:latin typeface="Calibri"/>
                      </a:endParaRPr>
                    </a:p>
                  </a:txBody>
                  <a:tcPr marL="0" marR="0" marT="0" marB="0" anchor="b">
                    <a:lnL>
                      <a:noFill/>
                    </a:lnL>
                    <a:lnR>
                      <a:noFill/>
                    </a:lnR>
                    <a:lnT>
                      <a:noFill/>
                    </a:lnT>
                    <a:lnB>
                      <a:noFill/>
                    </a:lnB>
                  </a:tcPr>
                </a:tc>
              </a:tr>
              <a:tr h="144948">
                <a:tc>
                  <a:txBody>
                    <a:bodyPr/>
                    <a:lstStyle/>
                    <a:p>
                      <a:pPr algn="l" fontAlgn="b"/>
                      <a:r>
                        <a:rPr lang="en-CA" sz="900" b="0" i="0" u="none" strike="noStrike">
                          <a:solidFill>
                            <a:srgbClr val="000000"/>
                          </a:solidFill>
                          <a:latin typeface="Calibri"/>
                        </a:rPr>
                        <a:t>OSR</a:t>
                      </a:r>
                    </a:p>
                  </a:txBody>
                  <a:tcPr marL="0" marR="0" marT="0" marB="0" anchor="b">
                    <a:lnL>
                      <a:noFill/>
                    </a:lnL>
                    <a:lnR>
                      <a:noFill/>
                    </a:lnR>
                    <a:lnT>
                      <a:noFill/>
                    </a:lnT>
                    <a:lnB>
                      <a:noFill/>
                    </a:lnB>
                  </a:tcPr>
                </a:tc>
                <a:tc>
                  <a:txBody>
                    <a:bodyPr/>
                    <a:lstStyle/>
                    <a:p>
                      <a:pPr algn="l" fontAlgn="b"/>
                      <a:r>
                        <a:rPr lang="en-CA" sz="900" b="0" i="0" u="none" strike="noStrike" dirty="0">
                          <a:solidFill>
                            <a:srgbClr val="000000"/>
                          </a:solidFill>
                          <a:latin typeface="Calibri"/>
                        </a:rPr>
                        <a:t>Repairs to </a:t>
                      </a:r>
                      <a:r>
                        <a:rPr lang="en-CA" sz="900" b="0" i="0" u="none" strike="noStrike" dirty="0" smtClean="0">
                          <a:solidFill>
                            <a:srgbClr val="000000"/>
                          </a:solidFill>
                          <a:latin typeface="Calibri"/>
                        </a:rPr>
                        <a:t>XYZ</a:t>
                      </a:r>
                      <a:endParaRPr lang="en-CA" sz="900" b="0" i="0" u="none" strike="noStrike" dirty="0">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CA" sz="9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CA" sz="900" b="0" i="0" u="none" strike="noStrike" dirty="0">
                          <a:solidFill>
                            <a:srgbClr val="000000"/>
                          </a:solidFill>
                          <a:latin typeface="Calibri"/>
                        </a:rPr>
                        <a:t>X</a:t>
                      </a:r>
                      <a:r>
                        <a:rPr lang="en-CA" sz="900" b="0" i="0" u="none" strike="noStrike" dirty="0" smtClean="0">
                          <a:solidFill>
                            <a:srgbClr val="000000"/>
                          </a:solidFill>
                          <a:latin typeface="Calibri"/>
                        </a:rPr>
                        <a:t>00,000 </a:t>
                      </a:r>
                      <a:endParaRPr lang="en-CA" sz="900" b="0" i="0" u="none" strike="noStrike" dirty="0">
                        <a:solidFill>
                          <a:srgbClr val="000000"/>
                        </a:solidFill>
                        <a:latin typeface="Calibri"/>
                      </a:endParaRPr>
                    </a:p>
                  </a:txBody>
                  <a:tcPr marL="0" marR="0" marT="0" marB="0" anchor="b">
                    <a:lnL>
                      <a:noFill/>
                    </a:lnL>
                    <a:lnR>
                      <a:noFill/>
                    </a:lnR>
                    <a:lnT>
                      <a:noFill/>
                    </a:lnT>
                    <a:lnB>
                      <a:noFill/>
                    </a:lnB>
                  </a:tcPr>
                </a:tc>
                <a:tc>
                  <a:txBody>
                    <a:bodyPr/>
                    <a:lstStyle/>
                    <a:p>
                      <a:pPr algn="r" fontAlgn="b"/>
                      <a:r>
                        <a:rPr lang="en-CA" sz="900" b="0" i="0" u="none" strike="noStrike" smtClean="0">
                          <a:solidFill>
                            <a:srgbClr val="000000"/>
                          </a:solidFill>
                          <a:latin typeface="Calibri"/>
                        </a:rPr>
                        <a:t>X,X00,00</a:t>
                      </a:r>
                      <a:endParaRPr lang="en-CA" sz="900" b="0" i="1" u="none" strike="noStrike" dirty="0">
                        <a:solidFill>
                          <a:srgbClr val="000000"/>
                        </a:solidFill>
                        <a:latin typeface="Calibri"/>
                      </a:endParaRPr>
                    </a:p>
                  </a:txBody>
                  <a:tcPr marL="0" marR="0" marT="0" marB="0" anchor="b">
                    <a:lnL>
                      <a:noFill/>
                    </a:lnL>
                    <a:lnR>
                      <a:noFill/>
                    </a:lnR>
                    <a:lnT>
                      <a:noFill/>
                    </a:lnT>
                    <a:lnB>
                      <a:noFill/>
                    </a:lnB>
                  </a:tcPr>
                </a:tc>
              </a:tr>
              <a:tr h="144948">
                <a:tc>
                  <a:txBody>
                    <a:bodyPr/>
                    <a:lstStyle/>
                    <a:p>
                      <a:pPr algn="l" fontAlgn="b"/>
                      <a:r>
                        <a:rPr lang="en-CA" sz="900" b="0" i="0" u="none" strike="noStrike">
                          <a:solidFill>
                            <a:srgbClr val="000000"/>
                          </a:solidFill>
                          <a:latin typeface="Calibri"/>
                        </a:rPr>
                        <a:t>OSR/INAC</a:t>
                      </a:r>
                    </a:p>
                  </a:txBody>
                  <a:tcPr marL="0" marR="0" marT="0" marB="0" anchor="b">
                    <a:lnL>
                      <a:noFill/>
                    </a:lnL>
                    <a:lnR>
                      <a:noFill/>
                    </a:lnR>
                    <a:lnT>
                      <a:noFill/>
                    </a:lnT>
                    <a:lnB>
                      <a:noFill/>
                    </a:lnB>
                  </a:tcPr>
                </a:tc>
                <a:tc>
                  <a:txBody>
                    <a:bodyPr/>
                    <a:lstStyle/>
                    <a:p>
                      <a:pPr algn="l" fontAlgn="b"/>
                      <a:r>
                        <a:rPr lang="en-CA" sz="900" b="0" i="0" u="none" strike="noStrike" dirty="0">
                          <a:solidFill>
                            <a:srgbClr val="000000"/>
                          </a:solidFill>
                          <a:latin typeface="Calibri"/>
                        </a:rPr>
                        <a:t>Shoreline Erosion </a:t>
                      </a:r>
                      <a:r>
                        <a:rPr lang="en-CA" sz="900" b="0" i="0" u="none" strike="noStrike" dirty="0" smtClean="0">
                          <a:solidFill>
                            <a:srgbClr val="000000"/>
                          </a:solidFill>
                          <a:latin typeface="Calibri"/>
                        </a:rPr>
                        <a:t>(pending approval from INAC)</a:t>
                      </a:r>
                      <a:endParaRPr lang="en-CA" sz="900" b="0" i="0" u="none" strike="noStrike" dirty="0">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CA" sz="9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CA" sz="900" b="0" i="0" u="none" strike="noStrike" dirty="0">
                          <a:solidFill>
                            <a:srgbClr val="000000"/>
                          </a:solidFill>
                          <a:latin typeface="Calibri"/>
                        </a:rPr>
                        <a:t>X</a:t>
                      </a:r>
                      <a:r>
                        <a:rPr lang="en-CA" sz="900" b="0" i="0" u="none" strike="noStrike" dirty="0" smtClean="0">
                          <a:solidFill>
                            <a:srgbClr val="000000"/>
                          </a:solidFill>
                          <a:latin typeface="Calibri"/>
                        </a:rPr>
                        <a:t>00,000 </a:t>
                      </a:r>
                      <a:endParaRPr lang="en-CA" sz="900" b="0" i="0" u="none" strike="noStrike" dirty="0">
                        <a:solidFill>
                          <a:srgbClr val="000000"/>
                        </a:solidFill>
                        <a:latin typeface="Calibri"/>
                      </a:endParaRPr>
                    </a:p>
                  </a:txBody>
                  <a:tcPr marL="0" marR="0" marT="0" marB="0" anchor="b">
                    <a:lnL>
                      <a:noFill/>
                    </a:lnL>
                    <a:lnR>
                      <a:noFill/>
                    </a:lnR>
                    <a:lnT>
                      <a:noFill/>
                    </a:lnT>
                    <a:lnB>
                      <a:noFill/>
                    </a:lnB>
                  </a:tcPr>
                </a:tc>
                <a:tc>
                  <a:txBody>
                    <a:bodyPr/>
                    <a:lstStyle/>
                    <a:p>
                      <a:pPr algn="r" fontAlgn="b"/>
                      <a:r>
                        <a:rPr lang="en-CA" sz="900" b="0" i="0" u="none" strike="noStrike" smtClean="0">
                          <a:solidFill>
                            <a:srgbClr val="000000"/>
                          </a:solidFill>
                          <a:latin typeface="Calibri"/>
                        </a:rPr>
                        <a:t>X,X00,00</a:t>
                      </a:r>
                      <a:endParaRPr lang="en-CA" sz="900" b="0" i="1" u="none" strike="noStrike" dirty="0">
                        <a:solidFill>
                          <a:srgbClr val="000000"/>
                        </a:solidFill>
                        <a:latin typeface="Calibri"/>
                      </a:endParaRPr>
                    </a:p>
                  </a:txBody>
                  <a:tcPr marL="0" marR="0" marT="0" marB="0" anchor="b">
                    <a:lnL>
                      <a:noFill/>
                    </a:lnL>
                    <a:lnR>
                      <a:noFill/>
                    </a:lnR>
                    <a:lnT>
                      <a:noFill/>
                    </a:lnT>
                    <a:lnB>
                      <a:noFill/>
                    </a:lnB>
                  </a:tcPr>
                </a:tc>
              </a:tr>
              <a:tr h="144948">
                <a:tc>
                  <a:txBody>
                    <a:bodyPr/>
                    <a:lstStyle/>
                    <a:p>
                      <a:pPr algn="l" fontAlgn="b"/>
                      <a:r>
                        <a:rPr lang="en-CA" sz="900" b="0" i="0" u="none" strike="noStrike">
                          <a:solidFill>
                            <a:srgbClr val="000000"/>
                          </a:solidFill>
                          <a:latin typeface="Calibri"/>
                        </a:rPr>
                        <a:t>Prov BC</a:t>
                      </a:r>
                    </a:p>
                  </a:txBody>
                  <a:tcPr marL="0" marR="0" marT="0" marB="0" anchor="b">
                    <a:lnL>
                      <a:noFill/>
                    </a:lnL>
                    <a:lnR>
                      <a:noFill/>
                    </a:lnR>
                    <a:lnT>
                      <a:noFill/>
                    </a:lnT>
                    <a:lnB>
                      <a:noFill/>
                    </a:lnB>
                  </a:tcPr>
                </a:tc>
                <a:tc>
                  <a:txBody>
                    <a:bodyPr/>
                    <a:lstStyle/>
                    <a:p>
                      <a:pPr algn="l" fontAlgn="b"/>
                      <a:r>
                        <a:rPr lang="en-CA" sz="900" b="0" i="0" u="none" strike="noStrike">
                          <a:solidFill>
                            <a:srgbClr val="000000"/>
                          </a:solidFill>
                          <a:latin typeface="Calibri"/>
                        </a:rPr>
                        <a:t>Community Paving</a:t>
                      </a:r>
                    </a:p>
                  </a:txBody>
                  <a:tcPr marL="0" marR="0" marT="0" marB="0" anchor="b">
                    <a:lnL>
                      <a:noFill/>
                    </a:lnL>
                    <a:lnR>
                      <a:noFill/>
                    </a:lnR>
                    <a:lnT>
                      <a:noFill/>
                    </a:lnT>
                    <a:lnB>
                      <a:noFill/>
                    </a:lnB>
                  </a:tcPr>
                </a:tc>
                <a:tc>
                  <a:txBody>
                    <a:bodyPr/>
                    <a:lstStyle/>
                    <a:p>
                      <a:pPr algn="l" fontAlgn="b"/>
                      <a:endParaRPr lang="en-CA" sz="9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CA" sz="900" b="0" i="0" u="none" strike="noStrike" dirty="0" smtClean="0">
                          <a:solidFill>
                            <a:srgbClr val="000000"/>
                          </a:solidFill>
                          <a:latin typeface="Calibri"/>
                        </a:rPr>
                        <a:t>X,000,000 </a:t>
                      </a:r>
                      <a:endParaRPr lang="en-CA" sz="900" b="0" i="0" u="none" strike="noStrike" dirty="0">
                        <a:solidFill>
                          <a:srgbClr val="000000"/>
                        </a:solidFill>
                        <a:latin typeface="Calibri"/>
                      </a:endParaRPr>
                    </a:p>
                  </a:txBody>
                  <a:tcPr marL="0" marR="0" marT="0" marB="0" anchor="b">
                    <a:lnL>
                      <a:noFill/>
                    </a:lnL>
                    <a:lnR>
                      <a:noFill/>
                    </a:lnR>
                    <a:lnT>
                      <a:noFill/>
                    </a:lnT>
                    <a:lnB>
                      <a:noFill/>
                    </a:lnB>
                  </a:tcPr>
                </a:tc>
                <a:tc>
                  <a:txBody>
                    <a:bodyPr/>
                    <a:lstStyle/>
                    <a:p>
                      <a:pPr algn="r" fontAlgn="b"/>
                      <a:r>
                        <a:rPr lang="en-CA" sz="900" b="0" i="0" u="none" strike="noStrike" smtClean="0">
                          <a:solidFill>
                            <a:srgbClr val="000000"/>
                          </a:solidFill>
                          <a:latin typeface="Calibri"/>
                        </a:rPr>
                        <a:t>X,X00,00</a:t>
                      </a:r>
                      <a:endParaRPr lang="en-CA" sz="900" b="0" i="1" u="none" strike="noStrike" dirty="0">
                        <a:solidFill>
                          <a:srgbClr val="000000"/>
                        </a:solidFill>
                        <a:latin typeface="Calibri"/>
                      </a:endParaRPr>
                    </a:p>
                  </a:txBody>
                  <a:tcPr marL="0" marR="0" marT="0" marB="0" anchor="b">
                    <a:lnL>
                      <a:noFill/>
                    </a:lnL>
                    <a:lnR>
                      <a:noFill/>
                    </a:lnR>
                    <a:lnT>
                      <a:noFill/>
                    </a:lnT>
                    <a:lnB>
                      <a:noFill/>
                    </a:lnB>
                  </a:tcPr>
                </a:tc>
              </a:tr>
              <a:tr h="144948">
                <a:tc>
                  <a:txBody>
                    <a:bodyPr/>
                    <a:lstStyle/>
                    <a:p>
                      <a:pPr algn="l" fontAlgn="b"/>
                      <a:r>
                        <a:rPr lang="en-CA" sz="900" b="0" i="0" u="none" strike="noStrike">
                          <a:solidFill>
                            <a:srgbClr val="000000"/>
                          </a:solidFill>
                          <a:latin typeface="Calibri"/>
                        </a:rPr>
                        <a:t>INAC</a:t>
                      </a:r>
                    </a:p>
                  </a:txBody>
                  <a:tcPr marL="0" marR="0" marT="0" marB="0" anchor="b">
                    <a:lnL>
                      <a:noFill/>
                    </a:lnL>
                    <a:lnR>
                      <a:noFill/>
                    </a:lnR>
                    <a:lnT>
                      <a:noFill/>
                    </a:lnT>
                    <a:lnB>
                      <a:noFill/>
                    </a:lnB>
                  </a:tcPr>
                </a:tc>
                <a:tc>
                  <a:txBody>
                    <a:bodyPr/>
                    <a:lstStyle/>
                    <a:p>
                      <a:pPr algn="l" fontAlgn="b"/>
                      <a:r>
                        <a:rPr lang="en-CA" sz="900" b="0" i="0" u="none" strike="noStrike" dirty="0">
                          <a:solidFill>
                            <a:srgbClr val="000000"/>
                          </a:solidFill>
                          <a:latin typeface="Calibri"/>
                        </a:rPr>
                        <a:t>Asset Mgt Plan, CCP</a:t>
                      </a:r>
                    </a:p>
                  </a:txBody>
                  <a:tcPr marL="0" marR="0" marT="0" marB="0" anchor="b">
                    <a:lnL>
                      <a:noFill/>
                    </a:lnL>
                    <a:lnR>
                      <a:noFill/>
                    </a:lnR>
                    <a:lnT>
                      <a:noFill/>
                    </a:lnT>
                    <a:lnB>
                      <a:noFill/>
                    </a:lnB>
                  </a:tcPr>
                </a:tc>
                <a:tc>
                  <a:txBody>
                    <a:bodyPr/>
                    <a:lstStyle/>
                    <a:p>
                      <a:pPr algn="l" fontAlgn="b"/>
                      <a:endParaRPr lang="en-CA" sz="9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CA" sz="900" b="0" i="0" u="none" strike="noStrike" dirty="0" smtClean="0">
                          <a:solidFill>
                            <a:srgbClr val="000000"/>
                          </a:solidFill>
                          <a:latin typeface="Calibri"/>
                        </a:rPr>
                        <a:t>XX0,000 </a:t>
                      </a:r>
                      <a:endParaRPr lang="en-CA" sz="900" b="0" i="0" u="none" strike="noStrike" dirty="0">
                        <a:solidFill>
                          <a:srgbClr val="000000"/>
                        </a:solidFill>
                        <a:latin typeface="Calibri"/>
                      </a:endParaRPr>
                    </a:p>
                  </a:txBody>
                  <a:tcPr marL="0" marR="0" marT="0" marB="0" anchor="b">
                    <a:lnL>
                      <a:noFill/>
                    </a:lnL>
                    <a:lnR>
                      <a:noFill/>
                    </a:lnR>
                    <a:lnT>
                      <a:noFill/>
                    </a:lnT>
                    <a:lnB>
                      <a:noFill/>
                    </a:lnB>
                  </a:tcPr>
                </a:tc>
                <a:tc>
                  <a:txBody>
                    <a:bodyPr/>
                    <a:lstStyle/>
                    <a:p>
                      <a:pPr algn="r" fontAlgn="b"/>
                      <a:r>
                        <a:rPr lang="en-CA" sz="900" b="0" i="0" u="none" strike="noStrike" smtClean="0">
                          <a:solidFill>
                            <a:srgbClr val="000000"/>
                          </a:solidFill>
                          <a:latin typeface="Calibri"/>
                        </a:rPr>
                        <a:t>X,X00,00</a:t>
                      </a:r>
                      <a:endParaRPr lang="en-CA" sz="900" b="0" i="1" u="none" strike="noStrike" dirty="0">
                        <a:solidFill>
                          <a:srgbClr val="000000"/>
                        </a:solidFill>
                        <a:latin typeface="Calibri"/>
                      </a:endParaRPr>
                    </a:p>
                  </a:txBody>
                  <a:tcPr marL="0" marR="0" marT="0" marB="0" anchor="b">
                    <a:lnL>
                      <a:noFill/>
                    </a:lnL>
                    <a:lnR>
                      <a:noFill/>
                    </a:lnR>
                    <a:lnT>
                      <a:noFill/>
                    </a:lnT>
                    <a:lnB>
                      <a:noFill/>
                    </a:lnB>
                  </a:tcPr>
                </a:tc>
              </a:tr>
              <a:tr h="144948">
                <a:tc>
                  <a:txBody>
                    <a:bodyPr/>
                    <a:lstStyle/>
                    <a:p>
                      <a:pPr algn="l" fontAlgn="b"/>
                      <a:r>
                        <a:rPr lang="en-CA" sz="900" b="0" i="0" u="none" strike="noStrike">
                          <a:solidFill>
                            <a:srgbClr val="000000"/>
                          </a:solidFill>
                          <a:latin typeface="Calibri"/>
                        </a:rPr>
                        <a:t>INAC</a:t>
                      </a:r>
                    </a:p>
                  </a:txBody>
                  <a:tcPr marL="0" marR="0" marT="0" marB="0" anchor="b">
                    <a:lnL>
                      <a:noFill/>
                    </a:lnL>
                    <a:lnR>
                      <a:noFill/>
                    </a:lnR>
                    <a:lnT>
                      <a:noFill/>
                    </a:lnT>
                    <a:lnB>
                      <a:noFill/>
                    </a:lnB>
                  </a:tcPr>
                </a:tc>
                <a:tc>
                  <a:txBody>
                    <a:bodyPr/>
                    <a:lstStyle/>
                    <a:p>
                      <a:pPr algn="l" fontAlgn="b"/>
                      <a:r>
                        <a:rPr lang="en-CA" sz="900" b="0" i="0" u="none" strike="noStrike">
                          <a:solidFill>
                            <a:srgbClr val="000000"/>
                          </a:solidFill>
                          <a:latin typeface="Calibri"/>
                        </a:rPr>
                        <a:t>Water Assessment</a:t>
                      </a:r>
                    </a:p>
                  </a:txBody>
                  <a:tcPr marL="0" marR="0" marT="0" marB="0" anchor="b">
                    <a:lnL>
                      <a:noFill/>
                    </a:lnL>
                    <a:lnR>
                      <a:noFill/>
                    </a:lnR>
                    <a:lnT>
                      <a:noFill/>
                    </a:lnT>
                    <a:lnB>
                      <a:noFill/>
                    </a:lnB>
                  </a:tcPr>
                </a:tc>
                <a:tc>
                  <a:txBody>
                    <a:bodyPr/>
                    <a:lstStyle/>
                    <a:p>
                      <a:pPr algn="l" fontAlgn="b"/>
                      <a:endParaRPr lang="en-CA" sz="9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CA" sz="900" b="0" i="0" u="none" strike="noStrike" dirty="0" smtClean="0">
                          <a:solidFill>
                            <a:srgbClr val="000000"/>
                          </a:solidFill>
                          <a:latin typeface="Calibri"/>
                        </a:rPr>
                        <a:t>XXX,000 </a:t>
                      </a:r>
                      <a:endParaRPr lang="en-CA" sz="900" b="0" i="0" u="none" strike="noStrike" dirty="0">
                        <a:solidFill>
                          <a:srgbClr val="000000"/>
                        </a:solidFill>
                        <a:latin typeface="Calibri"/>
                      </a:endParaRPr>
                    </a:p>
                  </a:txBody>
                  <a:tcPr marL="0" marR="0" marT="0" marB="0" anchor="b">
                    <a:lnL>
                      <a:noFill/>
                    </a:lnL>
                    <a:lnR>
                      <a:noFill/>
                    </a:lnR>
                    <a:lnT>
                      <a:noFill/>
                    </a:lnT>
                    <a:lnB>
                      <a:noFill/>
                    </a:lnB>
                  </a:tcPr>
                </a:tc>
                <a:tc>
                  <a:txBody>
                    <a:bodyPr/>
                    <a:lstStyle/>
                    <a:p>
                      <a:pPr algn="r" fontAlgn="b"/>
                      <a:r>
                        <a:rPr lang="en-CA" sz="900" b="0" i="0" u="none" strike="noStrike" smtClean="0">
                          <a:solidFill>
                            <a:srgbClr val="000000"/>
                          </a:solidFill>
                          <a:latin typeface="Calibri"/>
                        </a:rPr>
                        <a:t>X,X00,00</a:t>
                      </a:r>
                      <a:endParaRPr lang="en-CA" sz="900" b="0" i="1" u="none" strike="noStrike" dirty="0">
                        <a:solidFill>
                          <a:srgbClr val="000000"/>
                        </a:solidFill>
                        <a:latin typeface="Calibri"/>
                      </a:endParaRPr>
                    </a:p>
                  </a:txBody>
                  <a:tcPr marL="0" marR="0" marT="0" marB="0" anchor="b">
                    <a:lnL>
                      <a:noFill/>
                    </a:lnL>
                    <a:lnR>
                      <a:noFill/>
                    </a:lnR>
                    <a:lnT>
                      <a:noFill/>
                    </a:lnT>
                    <a:lnB>
                      <a:noFill/>
                    </a:lnB>
                  </a:tcPr>
                </a:tc>
              </a:tr>
              <a:tr h="144948">
                <a:tc>
                  <a:txBody>
                    <a:bodyPr/>
                    <a:lstStyle/>
                    <a:p>
                      <a:pPr algn="l" fontAlgn="b"/>
                      <a:r>
                        <a:rPr lang="en-CA" sz="900" b="0" i="0" u="none" strike="noStrike">
                          <a:solidFill>
                            <a:srgbClr val="000000"/>
                          </a:solidFill>
                          <a:latin typeface="Calibri"/>
                        </a:rPr>
                        <a:t>OSR/Port</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CA" sz="900" b="0" i="0" u="none" strike="noStrike">
                          <a:solidFill>
                            <a:srgbClr val="000000"/>
                          </a:solidFill>
                          <a:latin typeface="Calibri"/>
                        </a:rPr>
                        <a:t>Community Greenhouse</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CA" sz="900" b="0" i="0" u="none" strike="noStrike">
                          <a:solidFill>
                            <a:srgbClr val="000000"/>
                          </a:solidFill>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900" b="0" i="0" u="none" strike="noStrike" dirty="0">
                          <a:solidFill>
                            <a:srgbClr val="000000"/>
                          </a:solidFill>
                          <a:latin typeface="Calibri"/>
                        </a:rPr>
                        <a:t>X</a:t>
                      </a:r>
                      <a:r>
                        <a:rPr lang="en-CA" sz="900" b="0" i="0" u="none" strike="noStrike" dirty="0" smtClean="0">
                          <a:solidFill>
                            <a:srgbClr val="000000"/>
                          </a:solidFill>
                          <a:latin typeface="Calibri"/>
                        </a:rPr>
                        <a:t>0,000 </a:t>
                      </a:r>
                      <a:endParaRPr lang="en-CA" sz="900" b="0" i="0" u="none" strike="noStrike" dirty="0">
                        <a:solidFill>
                          <a:srgbClr val="000000"/>
                        </a:solidFill>
                        <a:latin typeface="Calibri"/>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900" b="0" i="0" u="none" strike="noStrike" dirty="0" smtClean="0">
                          <a:solidFill>
                            <a:srgbClr val="000000"/>
                          </a:solidFill>
                          <a:latin typeface="Calibri"/>
                        </a:rPr>
                        <a:t>X,X00,00</a:t>
                      </a:r>
                      <a:endParaRPr lang="en-CA" sz="900" b="0" i="1" u="none" strike="noStrike" dirty="0">
                        <a:solidFill>
                          <a:srgbClr val="000000"/>
                        </a:solidFill>
                        <a:latin typeface="Calibri"/>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r>
              <a:tr h="144948">
                <a:tc gridSpan="2">
                  <a:txBody>
                    <a:bodyPr/>
                    <a:lstStyle/>
                    <a:p>
                      <a:pPr algn="l" fontAlgn="b"/>
                      <a:r>
                        <a:rPr lang="en-CA" sz="800" b="0" i="1" u="none" strike="noStrike" dirty="0">
                          <a:solidFill>
                            <a:srgbClr val="000000"/>
                          </a:solidFill>
                          <a:latin typeface="Calibri"/>
                        </a:rPr>
                        <a:t>OSR = own source </a:t>
                      </a:r>
                      <a:r>
                        <a:rPr lang="en-CA" sz="800" b="0" i="1" u="none" strike="noStrike" dirty="0" smtClean="0">
                          <a:solidFill>
                            <a:srgbClr val="000000"/>
                          </a:solidFill>
                          <a:latin typeface="Calibri"/>
                        </a:rPr>
                        <a:t>revenues from General Fund </a:t>
                      </a:r>
                      <a:r>
                        <a:rPr lang="en-CA" sz="800" b="0" i="1" u="none" strike="noStrike" dirty="0">
                          <a:solidFill>
                            <a:srgbClr val="000000"/>
                          </a:solidFill>
                          <a:latin typeface="Calibri"/>
                        </a:rPr>
                        <a:t>(unrestricted)</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en-CA"/>
                    </a:p>
                  </a:txBody>
                  <a:tcPr/>
                </a:tc>
                <a:tc>
                  <a:txBody>
                    <a:bodyPr/>
                    <a:lstStyle/>
                    <a:p>
                      <a:pPr algn="r" fontAlgn="b"/>
                      <a:r>
                        <a:rPr lang="en-CA" sz="900" b="0" i="0" u="none" strike="noStrike" dirty="0" smtClean="0">
                          <a:solidFill>
                            <a:srgbClr val="000000"/>
                          </a:solidFill>
                          <a:latin typeface="Calibri"/>
                        </a:rPr>
                        <a:t>XX,000,000 </a:t>
                      </a:r>
                      <a:endParaRPr lang="en-CA" sz="900" b="0" i="0" u="none" strike="noStrike" dirty="0">
                        <a:solidFill>
                          <a:srgbClr val="000000"/>
                        </a:solidFill>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900" b="0" i="0" u="none" strike="noStrike" dirty="0" smtClean="0">
                          <a:solidFill>
                            <a:srgbClr val="000000"/>
                          </a:solidFill>
                          <a:latin typeface="Calibri"/>
                        </a:rPr>
                        <a:t>X,000,000 </a:t>
                      </a:r>
                      <a:endParaRPr lang="en-CA" sz="900" b="0" i="0" u="none" strike="noStrike" dirty="0">
                        <a:solidFill>
                          <a:srgbClr val="000000"/>
                        </a:solidFill>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900" b="0" i="0" u="none" strike="noStrike" dirty="0" smtClean="0">
                          <a:solidFill>
                            <a:srgbClr val="000000"/>
                          </a:solidFill>
                          <a:latin typeface="+mn-lt"/>
                        </a:rPr>
                        <a:t>XX,000,000 </a:t>
                      </a:r>
                      <a:endParaRPr lang="en-CA" sz="900" b="0" i="0" u="none" strike="noStrike" dirty="0">
                        <a:solidFill>
                          <a:srgbClr val="000000"/>
                        </a:solidFill>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r>
            </a:tbl>
          </a:graphicData>
        </a:graphic>
      </p:graphicFrame>
      <p:sp>
        <p:nvSpPr>
          <p:cNvPr id="9" name="TextBox 8"/>
          <p:cNvSpPr txBox="1"/>
          <p:nvPr/>
        </p:nvSpPr>
        <p:spPr>
          <a:xfrm>
            <a:off x="9334500" y="1333500"/>
            <a:ext cx="2209800" cy="1446550"/>
          </a:xfrm>
          <a:prstGeom prst="rect">
            <a:avLst/>
          </a:prstGeom>
          <a:noFill/>
        </p:spPr>
        <p:txBody>
          <a:bodyPr wrap="square" rtlCol="0">
            <a:spAutoFit/>
          </a:bodyPr>
          <a:lstStyle/>
          <a:p>
            <a:r>
              <a:rPr lang="en-CA" sz="800" b="1" dirty="0" smtClean="0">
                <a:solidFill>
                  <a:srgbClr val="FF0000"/>
                </a:solidFill>
                <a:latin typeface="Franklin Gothic Book" pitchFamily="34" charset="0"/>
              </a:rPr>
              <a:t>EXAMPLE PIE CHART AND TABLE</a:t>
            </a:r>
          </a:p>
          <a:p>
            <a:r>
              <a:rPr lang="en-CA" sz="800" dirty="0" smtClean="0">
                <a:latin typeface="Franklin Gothic Book" pitchFamily="34" charset="0"/>
              </a:rPr>
              <a:t>This pie chart shows that most of our capital projects are funded through proposal writing to INAC.  These proposals are successful based on cabinet’s spending priorities as outlined in their federal budget.  Note that we have forecasted some spending on mitigating shoreline erosion for the 2017 fiscal year, however we may wait for several years for the project funding to become a priority at the federal level.</a:t>
            </a:r>
            <a:endParaRPr lang="en-CA" sz="800" dirty="0">
              <a:latin typeface="Franklin Gothic Book" pitchFamily="34" charset="0"/>
            </a:endParaRPr>
          </a:p>
        </p:txBody>
      </p:sp>
      <p:sp>
        <p:nvSpPr>
          <p:cNvPr id="4" name="TextBox 3"/>
          <p:cNvSpPr txBox="1"/>
          <p:nvPr/>
        </p:nvSpPr>
        <p:spPr>
          <a:xfrm>
            <a:off x="7468803" y="6415802"/>
            <a:ext cx="1282723" cy="246221"/>
          </a:xfrm>
          <a:prstGeom prst="rect">
            <a:avLst/>
          </a:prstGeom>
          <a:noFill/>
        </p:spPr>
        <p:txBody>
          <a:bodyPr wrap="none" rtlCol="0">
            <a:spAutoFit/>
          </a:bodyPr>
          <a:lstStyle/>
          <a:p>
            <a:r>
              <a:rPr lang="en-US" sz="1000" dirty="0" smtClean="0">
                <a:solidFill>
                  <a:srgbClr val="FF0000"/>
                </a:solidFill>
              </a:rPr>
              <a:t>Insert your data here</a:t>
            </a:r>
            <a:endParaRPr lang="en-US" sz="1000" dirty="0">
              <a:solidFill>
                <a:srgbClr val="FF0000"/>
              </a:solidFill>
            </a:endParaRPr>
          </a:p>
        </p:txBody>
      </p:sp>
    </p:spTree>
    <p:extLst>
      <p:ext uri="{BB962C8B-B14F-4D97-AF65-F5344CB8AC3E}">
        <p14:creationId xmlns:p14="http://schemas.microsoft.com/office/powerpoint/2010/main" val="15575273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Report on Risk Management</a:t>
            </a:r>
          </a:p>
        </p:txBody>
      </p:sp>
      <p:sp>
        <p:nvSpPr>
          <p:cNvPr id="3" name="Content Placeholder 2"/>
          <p:cNvSpPr>
            <a:spLocks noGrp="1"/>
          </p:cNvSpPr>
          <p:nvPr>
            <p:ph sz="half" idx="1"/>
          </p:nvPr>
        </p:nvSpPr>
        <p:spPr/>
        <p:txBody>
          <a:bodyPr>
            <a:normAutofit/>
          </a:bodyPr>
          <a:lstStyle/>
          <a:p>
            <a:r>
              <a:rPr lang="en-CA" dirty="0"/>
              <a:t>Summary</a:t>
            </a:r>
          </a:p>
          <a:p>
            <a:pPr lvl="1"/>
            <a:r>
              <a:rPr lang="en-US" b="1" dirty="0" smtClean="0">
                <a:solidFill>
                  <a:srgbClr val="FF0000"/>
                </a:solidFill>
              </a:rPr>
              <a:t>EXAMPLE FOR REFERENCE ONLY</a:t>
            </a:r>
          </a:p>
          <a:p>
            <a:pPr lvl="1"/>
            <a:r>
              <a:rPr lang="en-US" dirty="0" smtClean="0"/>
              <a:t>This past year we allocated some of our technical resources to risk management.</a:t>
            </a:r>
          </a:p>
          <a:p>
            <a:pPr lvl="1"/>
            <a:r>
              <a:rPr lang="en-US" dirty="0" smtClean="0"/>
              <a:t>Risk management is a </a:t>
            </a:r>
            <a:r>
              <a:rPr lang="en-US" dirty="0"/>
              <a:t>key component to the financial health of a First </a:t>
            </a:r>
            <a:r>
              <a:rPr lang="en-US" dirty="0" smtClean="0"/>
              <a:t>Nation.  It is a high level register of possible risks that may impede our ability to provide programs and services. Our risk register includes information about the known risks and uncertainties that may affect our financial position.  </a:t>
            </a:r>
          </a:p>
          <a:p>
            <a:pPr lvl="1"/>
            <a:r>
              <a:rPr lang="en-US" dirty="0" smtClean="0"/>
              <a:t>By reviewing this document annually, we are prepared to shift resources to mitigate risks that have a high likelihood and high impact to our operations.</a:t>
            </a:r>
          </a:p>
          <a:p>
            <a:pPr lvl="1"/>
            <a:r>
              <a:rPr lang="en-US" dirty="0" smtClean="0"/>
              <a:t>This year we identified XX risks to the nation, most of which can be managed through departmental work-plans.  This year we have classified X of those risks as high priority and therefore requiring technical or financial allocation of resources. </a:t>
            </a:r>
            <a:endParaRPr lang="en-CA" dirty="0"/>
          </a:p>
        </p:txBody>
      </p:sp>
      <p:sp>
        <p:nvSpPr>
          <p:cNvPr id="5" name="Slide Number Placeholder 4"/>
          <p:cNvSpPr>
            <a:spLocks noGrp="1"/>
          </p:cNvSpPr>
          <p:nvPr>
            <p:ph type="sldNum" sz="quarter" idx="12"/>
          </p:nvPr>
        </p:nvSpPr>
        <p:spPr/>
        <p:txBody>
          <a:bodyPr/>
          <a:lstStyle/>
          <a:p>
            <a:fld id="{92EFC8F2-8799-4842-A316-24E5DD36930B}" type="slidenum">
              <a:rPr lang="en-CA" smtClean="0"/>
              <a:pPr/>
              <a:t>16</a:t>
            </a:fld>
            <a:endParaRPr lang="en-CA"/>
          </a:p>
        </p:txBody>
      </p:sp>
      <p:sp>
        <p:nvSpPr>
          <p:cNvPr id="6" name="TextBox 5"/>
          <p:cNvSpPr txBox="1"/>
          <p:nvPr/>
        </p:nvSpPr>
        <p:spPr>
          <a:xfrm>
            <a:off x="1600200" y="6471766"/>
            <a:ext cx="9639300" cy="230832"/>
          </a:xfrm>
          <a:prstGeom prst="rect">
            <a:avLst/>
          </a:prstGeom>
          <a:noFill/>
        </p:spPr>
        <p:txBody>
          <a:bodyPr wrap="square" rtlCol="0">
            <a:spAutoFit/>
          </a:bodyPr>
          <a:lstStyle/>
          <a:p>
            <a:r>
              <a:rPr lang="en-CA" sz="900" dirty="0" smtClean="0">
                <a:latin typeface="Franklin Gothic Book" pitchFamily="34" charset="0"/>
              </a:rPr>
              <a:t>noun: </a:t>
            </a:r>
            <a:r>
              <a:rPr lang="en-CA" sz="900" b="1" dirty="0" smtClean="0">
                <a:latin typeface="Franklin Gothic Book" pitchFamily="34" charset="0"/>
              </a:rPr>
              <a:t>risk management  </a:t>
            </a:r>
            <a:r>
              <a:rPr lang="en-CA" sz="900" dirty="0" smtClean="0">
                <a:latin typeface="Franklin Gothic Book" pitchFamily="34" charset="0"/>
              </a:rPr>
              <a:t>(in business) the forecasting and evaluation of financial risks together with the identification of procedures to avoid or minimize their impact....</a:t>
            </a:r>
            <a:endParaRPr lang="en-CA" sz="900" dirty="0">
              <a:latin typeface="Franklin Gothic Book" pitchFamily="34" charset="0"/>
            </a:endParaRPr>
          </a:p>
        </p:txBody>
      </p:sp>
      <p:sp>
        <p:nvSpPr>
          <p:cNvPr id="8" name="Content Placeholder 7"/>
          <p:cNvSpPr>
            <a:spLocks noGrp="1"/>
          </p:cNvSpPr>
          <p:nvPr>
            <p:ph sz="half" idx="2"/>
          </p:nvPr>
        </p:nvSpPr>
        <p:spPr>
          <a:xfrm>
            <a:off x="4381500" y="381000"/>
            <a:ext cx="6286500" cy="5795963"/>
          </a:xfrm>
        </p:spPr>
        <p:txBody>
          <a:bodyPr>
            <a:normAutofit/>
          </a:bodyPr>
          <a:lstStyle/>
          <a:p>
            <a:endParaRPr lang="en-CA" i="1" dirty="0" smtClean="0"/>
          </a:p>
          <a:p>
            <a:endParaRPr lang="en-CA" dirty="0"/>
          </a:p>
        </p:txBody>
      </p:sp>
      <p:graphicFrame>
        <p:nvGraphicFramePr>
          <p:cNvPr id="10" name="Table 9"/>
          <p:cNvGraphicFramePr>
            <a:graphicFrameLocks noGrp="1"/>
          </p:cNvGraphicFramePr>
          <p:nvPr>
            <p:extLst>
              <p:ext uri="{D42A27DB-BD31-4B8C-83A1-F6EECF244321}">
                <p14:modId xmlns:p14="http://schemas.microsoft.com/office/powerpoint/2010/main" val="2308905561"/>
              </p:ext>
            </p:extLst>
          </p:nvPr>
        </p:nvGraphicFramePr>
        <p:xfrm>
          <a:off x="4648200" y="1143000"/>
          <a:ext cx="6769100" cy="4122420"/>
        </p:xfrm>
        <a:graphic>
          <a:graphicData uri="http://schemas.openxmlformats.org/drawingml/2006/table">
            <a:tbl>
              <a:tblPr/>
              <a:tblGrid>
                <a:gridCol w="2876797"/>
                <a:gridCol w="1018335"/>
                <a:gridCol w="2873968"/>
              </a:tblGrid>
              <a:tr h="312684">
                <a:tc>
                  <a:txBody>
                    <a:bodyPr/>
                    <a:lstStyle/>
                    <a:p>
                      <a:pPr algn="ctr" fontAlgn="ctr"/>
                      <a:r>
                        <a:rPr lang="en-CA" sz="800" b="0" i="0" u="none" strike="noStrike" dirty="0">
                          <a:solidFill>
                            <a:srgbClr val="FFFFFF"/>
                          </a:solidFill>
                          <a:latin typeface="Trebuchet MS"/>
                        </a:rPr>
                        <a:t>Risk Statement as an impact to our strategic priorities</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C00000"/>
                    </a:solidFill>
                  </a:tcPr>
                </a:tc>
                <a:tc>
                  <a:txBody>
                    <a:bodyPr/>
                    <a:lstStyle/>
                    <a:p>
                      <a:pPr algn="ctr" fontAlgn="ctr"/>
                      <a:r>
                        <a:rPr lang="en-CA" sz="800" b="0" i="0" u="none" strike="noStrike">
                          <a:solidFill>
                            <a:srgbClr val="FFFFFF"/>
                          </a:solidFill>
                          <a:latin typeface="Trebuchet MS"/>
                        </a:rPr>
                        <a:t>Risk Theme</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C00000"/>
                    </a:solidFill>
                  </a:tcPr>
                </a:tc>
                <a:tc>
                  <a:txBody>
                    <a:bodyPr/>
                    <a:lstStyle/>
                    <a:p>
                      <a:pPr algn="ctr" fontAlgn="ctr"/>
                      <a:r>
                        <a:rPr lang="en-CA" sz="800" b="0" i="0" u="none" strike="noStrike">
                          <a:solidFill>
                            <a:srgbClr val="FFFFFF"/>
                          </a:solidFill>
                          <a:latin typeface="Trebuchet MS"/>
                        </a:rPr>
                        <a:t>Treatment plan</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C00000"/>
                    </a:solidFill>
                  </a:tcPr>
                </a:tc>
              </a:tr>
              <a:tr h="764339">
                <a:tc>
                  <a:txBody>
                    <a:bodyPr/>
                    <a:lstStyle/>
                    <a:p>
                      <a:pPr algn="l" fontAlgn="b"/>
                      <a:r>
                        <a:rPr lang="en-CA" sz="800" b="0" i="0" u="none" strike="noStrike" dirty="0">
                          <a:solidFill>
                            <a:srgbClr val="000000"/>
                          </a:solidFill>
                          <a:latin typeface="Trebuchet MS"/>
                        </a:rPr>
                        <a:t>If we do not properly monitor and manage our lands, waters and associated resources through physically patrolling and collecting data we will not be aware of trends in  species including declining numbers. </a:t>
                      </a:r>
                    </a:p>
                  </a:txBody>
                  <a:tcPr marL="0" marR="0" marT="0" marB="0">
                    <a:lnL>
                      <a:noFill/>
                    </a:lnL>
                    <a:lnR>
                      <a:noFill/>
                    </a:lnR>
                    <a:lnT>
                      <a:noFill/>
                    </a:lnT>
                    <a:lnB>
                      <a:noFill/>
                    </a:lnB>
                    <a:solidFill>
                      <a:srgbClr val="F2F2F2"/>
                    </a:solidFill>
                  </a:tcPr>
                </a:tc>
                <a:tc>
                  <a:txBody>
                    <a:bodyPr/>
                    <a:lstStyle/>
                    <a:p>
                      <a:pPr algn="l" fontAlgn="b"/>
                      <a:r>
                        <a:rPr lang="en-CA" sz="800" b="0" i="0" u="none" strike="noStrike">
                          <a:solidFill>
                            <a:srgbClr val="000000"/>
                          </a:solidFill>
                          <a:latin typeface="Trebuchet MS"/>
                        </a:rPr>
                        <a:t>Environmental Protection</a:t>
                      </a:r>
                    </a:p>
                  </a:txBody>
                  <a:tcPr marL="0" marR="0" marT="0" marB="0">
                    <a:lnL>
                      <a:noFill/>
                    </a:lnL>
                    <a:lnR>
                      <a:noFill/>
                    </a:lnR>
                    <a:lnT>
                      <a:noFill/>
                    </a:lnT>
                    <a:lnB w="6350" cap="flat" cmpd="sng" algn="ctr">
                      <a:solidFill>
                        <a:srgbClr val="800000"/>
                      </a:solidFill>
                      <a:prstDash val="dot"/>
                      <a:round/>
                      <a:headEnd type="none" w="med" len="med"/>
                      <a:tailEnd type="none" w="med" len="med"/>
                    </a:lnB>
                    <a:solidFill>
                      <a:srgbClr val="F2F2F2"/>
                    </a:solidFill>
                  </a:tcPr>
                </a:tc>
                <a:tc>
                  <a:txBody>
                    <a:bodyPr/>
                    <a:lstStyle/>
                    <a:p>
                      <a:pPr algn="l" fontAlgn="b"/>
                      <a:r>
                        <a:rPr lang="en-CA" sz="800" b="0" i="0" u="none" strike="noStrike" dirty="0" smtClean="0">
                          <a:solidFill>
                            <a:srgbClr val="000000"/>
                          </a:solidFill>
                          <a:latin typeface="Trebuchet MS"/>
                        </a:rPr>
                        <a:t>Task xxx </a:t>
                      </a:r>
                      <a:r>
                        <a:rPr lang="en-CA" sz="800" b="0" i="0" u="none" strike="noStrike" baseline="0" dirty="0" smtClean="0">
                          <a:solidFill>
                            <a:srgbClr val="000000"/>
                          </a:solidFill>
                          <a:latin typeface="Trebuchet MS"/>
                        </a:rPr>
                        <a:t>to develop</a:t>
                      </a:r>
                      <a:r>
                        <a:rPr lang="en-CA" sz="800" b="0" i="0" u="none" strike="noStrike" dirty="0" smtClean="0">
                          <a:solidFill>
                            <a:srgbClr val="000000"/>
                          </a:solidFill>
                          <a:latin typeface="Trebuchet MS"/>
                        </a:rPr>
                        <a:t> a </a:t>
                      </a:r>
                      <a:r>
                        <a:rPr lang="en-CA" sz="800" b="0" i="0" u="none" strike="noStrike" dirty="0">
                          <a:solidFill>
                            <a:srgbClr val="000000"/>
                          </a:solidFill>
                          <a:latin typeface="Trebuchet MS"/>
                        </a:rPr>
                        <a:t>plan to monitor, track and inventory the land &amp; marine species to determine any fluctuations that may be related to external  communities over-harvesting, or man made hazards such as increased port traffic/over-logging or global climate </a:t>
                      </a:r>
                      <a:r>
                        <a:rPr lang="en-CA" sz="800" b="0" i="0" u="none" strike="noStrike" dirty="0" smtClean="0">
                          <a:solidFill>
                            <a:srgbClr val="000000"/>
                          </a:solidFill>
                          <a:latin typeface="Trebuchet MS"/>
                        </a:rPr>
                        <a:t>change.  </a:t>
                      </a:r>
                      <a:endParaRPr lang="en-CA" sz="800" b="0" i="0" u="none" strike="noStrike" dirty="0">
                        <a:solidFill>
                          <a:srgbClr val="000000"/>
                        </a:solidFill>
                        <a:latin typeface="Trebuchet MS"/>
                      </a:endParaRPr>
                    </a:p>
                  </a:txBody>
                  <a:tcPr marL="0" marR="0" marT="0" marB="0">
                    <a:lnL>
                      <a:noFill/>
                    </a:lnL>
                    <a:lnR>
                      <a:noFill/>
                    </a:lnR>
                    <a:lnT>
                      <a:noFill/>
                    </a:lnT>
                    <a:lnB w="6350" cap="flat" cmpd="sng" algn="ctr">
                      <a:solidFill>
                        <a:srgbClr val="800000"/>
                      </a:solidFill>
                      <a:prstDash val="dot"/>
                      <a:round/>
                      <a:headEnd type="none" w="med" len="med"/>
                      <a:tailEnd type="none" w="med" len="med"/>
                    </a:lnB>
                    <a:solidFill>
                      <a:srgbClr val="F2F2F2"/>
                    </a:solidFill>
                  </a:tcPr>
                </a:tc>
              </a:tr>
              <a:tr h="866077">
                <a:tc>
                  <a:txBody>
                    <a:bodyPr/>
                    <a:lstStyle/>
                    <a:p>
                      <a:pPr algn="l" fontAlgn="b"/>
                      <a:r>
                        <a:rPr lang="en-CA" sz="800" b="0" i="0" u="none" strike="noStrike" dirty="0">
                          <a:solidFill>
                            <a:srgbClr val="000000"/>
                          </a:solidFill>
                          <a:latin typeface="Trebuchet MS"/>
                        </a:rPr>
                        <a:t>If we do not support our Enterprise Resource Plan (Information Technology Plan) </a:t>
                      </a:r>
                      <a:r>
                        <a:rPr lang="en-CA" sz="800" b="0" i="0" u="none" strike="noStrike" dirty="0" smtClean="0">
                          <a:solidFill>
                            <a:srgbClr val="000000"/>
                          </a:solidFill>
                          <a:latin typeface="Trebuchet MS"/>
                        </a:rPr>
                        <a:t>with financial resources to upgrade</a:t>
                      </a:r>
                      <a:r>
                        <a:rPr lang="en-CA" sz="800" b="0" i="0" u="none" strike="noStrike" baseline="0" dirty="0" smtClean="0">
                          <a:solidFill>
                            <a:srgbClr val="000000"/>
                          </a:solidFill>
                          <a:latin typeface="Trebuchet MS"/>
                        </a:rPr>
                        <a:t> our network</a:t>
                      </a:r>
                      <a:r>
                        <a:rPr lang="en-CA" sz="800" b="0" i="0" u="none" strike="noStrike" dirty="0" smtClean="0">
                          <a:solidFill>
                            <a:srgbClr val="000000"/>
                          </a:solidFill>
                          <a:latin typeface="Trebuchet MS"/>
                        </a:rPr>
                        <a:t>, </a:t>
                      </a:r>
                      <a:r>
                        <a:rPr lang="en-CA" sz="800" b="0" i="0" u="none" strike="noStrike" dirty="0">
                          <a:solidFill>
                            <a:srgbClr val="000000"/>
                          </a:solidFill>
                          <a:latin typeface="Trebuchet MS"/>
                        </a:rPr>
                        <a:t>we are at risk </a:t>
                      </a:r>
                      <a:r>
                        <a:rPr lang="en-CA" sz="800" b="0" i="0" u="none" strike="noStrike" dirty="0" smtClean="0">
                          <a:solidFill>
                            <a:srgbClr val="000000"/>
                          </a:solidFill>
                          <a:latin typeface="Trebuchet MS"/>
                        </a:rPr>
                        <a:t>of compromised  and/or lost electronic data.</a:t>
                      </a:r>
                      <a:endParaRPr lang="en-CA" sz="800" b="0" i="0" u="none" strike="noStrike" dirty="0">
                        <a:solidFill>
                          <a:srgbClr val="000000"/>
                        </a:solidFill>
                        <a:latin typeface="Trebuchet MS"/>
                      </a:endParaRPr>
                    </a:p>
                  </a:txBody>
                  <a:tcPr marL="0" marR="0" marT="0" marB="0">
                    <a:lnL>
                      <a:noFill/>
                    </a:lnL>
                    <a:lnR>
                      <a:noFill/>
                    </a:lnR>
                    <a:lnT>
                      <a:noFill/>
                    </a:lnT>
                    <a:lnB w="6350" cap="flat" cmpd="sng" algn="ctr">
                      <a:solidFill>
                        <a:srgbClr val="800000"/>
                      </a:solidFill>
                      <a:prstDash val="dot"/>
                      <a:round/>
                      <a:headEnd type="none" w="med" len="med"/>
                      <a:tailEnd type="none" w="med" len="med"/>
                    </a:lnB>
                  </a:tcPr>
                </a:tc>
                <a:tc>
                  <a:txBody>
                    <a:bodyPr/>
                    <a:lstStyle/>
                    <a:p>
                      <a:pPr algn="l" fontAlgn="b"/>
                      <a:r>
                        <a:rPr lang="en-CA" sz="800" b="0" i="0" u="none" strike="noStrike">
                          <a:solidFill>
                            <a:srgbClr val="000000"/>
                          </a:solidFill>
                          <a:latin typeface="Trebuchet MS"/>
                        </a:rPr>
                        <a:t>Infrastructure</a:t>
                      </a:r>
                    </a:p>
                  </a:txBody>
                  <a:tcPr marL="0" marR="0" marT="0" marB="0">
                    <a:lnL>
                      <a:noFill/>
                    </a:lnL>
                    <a:lnR>
                      <a:noFill/>
                    </a:lnR>
                    <a:lnT w="6350" cap="flat" cmpd="sng" algn="ctr">
                      <a:solidFill>
                        <a:srgbClr val="800000"/>
                      </a:solidFill>
                      <a:prstDash val="dot"/>
                      <a:round/>
                      <a:headEnd type="none" w="med" len="med"/>
                      <a:tailEnd type="none" w="med" len="med"/>
                    </a:lnT>
                    <a:lnB w="6350" cap="flat" cmpd="sng" algn="ctr">
                      <a:solidFill>
                        <a:srgbClr val="800000"/>
                      </a:solidFill>
                      <a:prstDash val="dot"/>
                      <a:round/>
                      <a:headEnd type="none" w="med" len="med"/>
                      <a:tailEnd type="none" w="med" len="med"/>
                    </a:lnB>
                  </a:tcPr>
                </a:tc>
                <a:tc>
                  <a:txBody>
                    <a:bodyPr/>
                    <a:lstStyle/>
                    <a:p>
                      <a:pPr algn="l" fontAlgn="b"/>
                      <a:r>
                        <a:rPr lang="en-CA" sz="800" b="0" i="0" u="none" strike="noStrike" baseline="0" dirty="0" smtClean="0">
                          <a:solidFill>
                            <a:srgbClr val="000000"/>
                          </a:solidFill>
                          <a:latin typeface="Trebuchet MS"/>
                        </a:rPr>
                        <a:t>Network analysis and server/connectivity upgrade is near completion.  The upgrade includes; new data server, exchange mail server, firewalls, </a:t>
                      </a:r>
                      <a:r>
                        <a:rPr lang="en-CA" sz="800" b="0" i="0" u="none" strike="noStrike" baseline="0" dirty="0" err="1" smtClean="0">
                          <a:solidFill>
                            <a:srgbClr val="000000"/>
                          </a:solidFill>
                          <a:latin typeface="Trebuchet MS"/>
                        </a:rPr>
                        <a:t>Wi-fi</a:t>
                      </a:r>
                      <a:r>
                        <a:rPr lang="en-CA" sz="800" b="0" i="0" u="none" strike="noStrike" baseline="0" dirty="0" smtClean="0">
                          <a:solidFill>
                            <a:srgbClr val="000000"/>
                          </a:solidFill>
                          <a:latin typeface="Trebuchet MS"/>
                        </a:rPr>
                        <a:t>, more robust security levels for file sharing, automatic backup system, automatic deployment of software upgrades, and  staff training.</a:t>
                      </a:r>
                      <a:endParaRPr lang="en-CA" sz="800" b="0" i="0" u="none" strike="noStrike" dirty="0">
                        <a:solidFill>
                          <a:srgbClr val="000000"/>
                        </a:solidFill>
                        <a:latin typeface="Trebuchet MS"/>
                      </a:endParaRPr>
                    </a:p>
                  </a:txBody>
                  <a:tcPr marL="0" marR="0" marT="0" marB="0">
                    <a:lnL>
                      <a:noFill/>
                    </a:lnL>
                    <a:lnR>
                      <a:noFill/>
                    </a:lnR>
                    <a:lnT w="6350" cap="flat" cmpd="sng" algn="ctr">
                      <a:solidFill>
                        <a:srgbClr val="800000"/>
                      </a:solidFill>
                      <a:prstDash val="dot"/>
                      <a:round/>
                      <a:headEnd type="none" w="med" len="med"/>
                      <a:tailEnd type="none" w="med" len="med"/>
                    </a:lnT>
                    <a:lnB w="6350" cap="flat" cmpd="sng" algn="ctr">
                      <a:solidFill>
                        <a:srgbClr val="800000"/>
                      </a:solidFill>
                      <a:prstDash val="dot"/>
                      <a:round/>
                      <a:headEnd type="none" w="med" len="med"/>
                      <a:tailEnd type="none" w="med" len="med"/>
                    </a:lnB>
                  </a:tcPr>
                </a:tc>
              </a:tr>
              <a:tr h="616682">
                <a:tc>
                  <a:txBody>
                    <a:bodyPr/>
                    <a:lstStyle/>
                    <a:p>
                      <a:pPr algn="l" fontAlgn="b"/>
                      <a:r>
                        <a:rPr lang="en-CA" sz="800" b="0" i="0" u="none" strike="noStrike">
                          <a:solidFill>
                            <a:srgbClr val="000000"/>
                          </a:solidFill>
                          <a:latin typeface="Trebuchet MS"/>
                        </a:rPr>
                        <a:t>Erosion of the land and the shores is impacting the proximity of the cultural infrastructure integrity (cemetery, history, archaeology)</a:t>
                      </a:r>
                    </a:p>
                  </a:txBody>
                  <a:tcPr marL="0" marR="0" marT="0" marB="0">
                    <a:lnL>
                      <a:noFill/>
                    </a:lnL>
                    <a:lnR>
                      <a:noFill/>
                    </a:lnR>
                    <a:lnT w="6350" cap="flat" cmpd="sng" algn="ctr">
                      <a:solidFill>
                        <a:srgbClr val="800000"/>
                      </a:solidFill>
                      <a:prstDash val="dot"/>
                      <a:round/>
                      <a:headEnd type="none" w="med" len="med"/>
                      <a:tailEnd type="none" w="med" len="med"/>
                    </a:lnT>
                    <a:lnB w="6350" cap="flat" cmpd="sng" algn="ctr">
                      <a:solidFill>
                        <a:srgbClr val="800000"/>
                      </a:solidFill>
                      <a:prstDash val="dot"/>
                      <a:round/>
                      <a:headEnd type="none" w="med" len="med"/>
                      <a:tailEnd type="none" w="med" len="med"/>
                    </a:lnB>
                    <a:solidFill>
                      <a:srgbClr val="F2F2F2"/>
                    </a:solidFill>
                  </a:tcPr>
                </a:tc>
                <a:tc>
                  <a:txBody>
                    <a:bodyPr/>
                    <a:lstStyle/>
                    <a:p>
                      <a:pPr algn="l" fontAlgn="b"/>
                      <a:r>
                        <a:rPr lang="en-CA" sz="800" b="0" i="0" u="none" strike="noStrike">
                          <a:solidFill>
                            <a:srgbClr val="000000"/>
                          </a:solidFill>
                          <a:latin typeface="Trebuchet MS"/>
                        </a:rPr>
                        <a:t>Infrastructure</a:t>
                      </a:r>
                    </a:p>
                  </a:txBody>
                  <a:tcPr marL="0" marR="0" marT="0" marB="0">
                    <a:lnL>
                      <a:noFill/>
                    </a:lnL>
                    <a:lnR>
                      <a:noFill/>
                    </a:lnR>
                    <a:lnT w="6350" cap="flat" cmpd="sng" algn="ctr">
                      <a:solidFill>
                        <a:srgbClr val="800000"/>
                      </a:solidFill>
                      <a:prstDash val="dot"/>
                      <a:round/>
                      <a:headEnd type="none" w="med" len="med"/>
                      <a:tailEnd type="none" w="med" len="med"/>
                    </a:lnT>
                    <a:lnB w="6350" cap="flat" cmpd="sng" algn="ctr">
                      <a:solidFill>
                        <a:srgbClr val="800000"/>
                      </a:solidFill>
                      <a:prstDash val="dot"/>
                      <a:round/>
                      <a:headEnd type="none" w="med" len="med"/>
                      <a:tailEnd type="none" w="med" len="med"/>
                    </a:lnB>
                    <a:solidFill>
                      <a:srgbClr val="F2F2F2"/>
                    </a:solidFill>
                  </a:tcPr>
                </a:tc>
                <a:tc>
                  <a:txBody>
                    <a:bodyPr/>
                    <a:lstStyle/>
                    <a:p>
                      <a:pPr algn="l" fontAlgn="b"/>
                      <a:r>
                        <a:rPr lang="en-CA" sz="800" b="0" i="0" u="none" strike="noStrike" dirty="0" smtClean="0">
                          <a:solidFill>
                            <a:srgbClr val="000000"/>
                          </a:solidFill>
                          <a:latin typeface="Trebuchet MS"/>
                        </a:rPr>
                        <a:t>Engage engineering firm to qualify the risk.  We have</a:t>
                      </a:r>
                      <a:r>
                        <a:rPr lang="en-CA" sz="800" b="0" i="0" u="none" strike="noStrike" baseline="0" dirty="0" smtClean="0">
                          <a:solidFill>
                            <a:srgbClr val="000000"/>
                          </a:solidFill>
                          <a:latin typeface="Trebuchet MS"/>
                        </a:rPr>
                        <a:t> applied to INAC and are now placed in a waiting list for any new infrastructure dollars in the federal budget.</a:t>
                      </a:r>
                      <a:r>
                        <a:rPr lang="en-CA" sz="800" b="0" i="0" u="none" strike="noStrike" dirty="0" smtClean="0">
                          <a:solidFill>
                            <a:srgbClr val="000000"/>
                          </a:solidFill>
                          <a:latin typeface="Trebuchet MS"/>
                        </a:rPr>
                        <a:t> </a:t>
                      </a:r>
                      <a:endParaRPr lang="en-CA" sz="800" b="0" i="0" u="none" strike="noStrike" dirty="0">
                        <a:solidFill>
                          <a:srgbClr val="000000"/>
                        </a:solidFill>
                        <a:latin typeface="Trebuchet MS"/>
                      </a:endParaRPr>
                    </a:p>
                  </a:txBody>
                  <a:tcPr marL="0" marR="0" marT="0" marB="0">
                    <a:lnL>
                      <a:noFill/>
                    </a:lnL>
                    <a:lnR>
                      <a:noFill/>
                    </a:lnR>
                    <a:lnT w="6350" cap="flat" cmpd="sng" algn="ctr">
                      <a:solidFill>
                        <a:srgbClr val="800000"/>
                      </a:solidFill>
                      <a:prstDash val="dot"/>
                      <a:round/>
                      <a:headEnd type="none" w="med" len="med"/>
                      <a:tailEnd type="none" w="med" len="med"/>
                    </a:lnT>
                    <a:lnB w="6350" cap="flat" cmpd="sng" algn="ctr">
                      <a:solidFill>
                        <a:srgbClr val="800000"/>
                      </a:solidFill>
                      <a:prstDash val="dot"/>
                      <a:round/>
                      <a:headEnd type="none" w="med" len="med"/>
                      <a:tailEnd type="none" w="med" len="med"/>
                    </a:lnB>
                    <a:solidFill>
                      <a:srgbClr val="F2F2F2"/>
                    </a:solidFill>
                  </a:tcPr>
                </a:tc>
              </a:tr>
              <a:tr h="831118">
                <a:tc>
                  <a:txBody>
                    <a:bodyPr/>
                    <a:lstStyle/>
                    <a:p>
                      <a:pPr algn="l" fontAlgn="b"/>
                      <a:r>
                        <a:rPr lang="en-CA" sz="800" b="0" i="0" u="none" strike="noStrike" dirty="0" smtClean="0">
                          <a:solidFill>
                            <a:srgbClr val="000000"/>
                          </a:solidFill>
                          <a:latin typeface="Trebuchet MS"/>
                        </a:rPr>
                        <a:t>Over-reliance on subsidies from our General Fund  &amp; unrestricted Own Source Revenues</a:t>
                      </a:r>
                      <a:r>
                        <a:rPr lang="en-CA" sz="800" b="0" i="0" u="none" strike="noStrike" baseline="0" dirty="0" smtClean="0">
                          <a:solidFill>
                            <a:srgbClr val="000000"/>
                          </a:solidFill>
                          <a:latin typeface="Trebuchet MS"/>
                        </a:rPr>
                        <a:t> places us at risk of overspending and  unsustainable growth. (In the event our Economic Entities are unable to revenue share due to unforeseen circumstances.)</a:t>
                      </a:r>
                      <a:endParaRPr lang="en-CA" sz="800" b="0" i="0" u="none" strike="noStrike" dirty="0">
                        <a:solidFill>
                          <a:srgbClr val="000000"/>
                        </a:solidFill>
                        <a:latin typeface="Trebuchet MS"/>
                      </a:endParaRPr>
                    </a:p>
                  </a:txBody>
                  <a:tcPr marL="0" marR="0" marT="0" marB="0">
                    <a:lnL>
                      <a:noFill/>
                    </a:lnL>
                    <a:lnR>
                      <a:noFill/>
                    </a:lnR>
                    <a:lnT w="6350" cap="flat" cmpd="sng" algn="ctr">
                      <a:solidFill>
                        <a:srgbClr val="800000"/>
                      </a:solidFill>
                      <a:prstDash val="dot"/>
                      <a:round/>
                      <a:headEnd type="none" w="med" len="med"/>
                      <a:tailEnd type="none" w="med" len="med"/>
                    </a:lnT>
                    <a:lnB w="6350" cap="flat" cmpd="sng" algn="ctr">
                      <a:solidFill>
                        <a:srgbClr val="800000"/>
                      </a:solidFill>
                      <a:prstDash val="dot"/>
                      <a:round/>
                      <a:headEnd type="none" w="med" len="med"/>
                      <a:tailEnd type="none" w="med" len="med"/>
                    </a:lnB>
                  </a:tcPr>
                </a:tc>
                <a:tc>
                  <a:txBody>
                    <a:bodyPr/>
                    <a:lstStyle/>
                    <a:p>
                      <a:pPr algn="l" fontAlgn="b"/>
                      <a:r>
                        <a:rPr lang="en-CA" sz="800" b="0" i="0" u="none" strike="noStrike">
                          <a:solidFill>
                            <a:srgbClr val="000000"/>
                          </a:solidFill>
                          <a:latin typeface="Trebuchet MS"/>
                        </a:rPr>
                        <a:t>Governance</a:t>
                      </a:r>
                    </a:p>
                  </a:txBody>
                  <a:tcPr marL="0" marR="0" marT="0" marB="0">
                    <a:lnL>
                      <a:noFill/>
                    </a:lnL>
                    <a:lnR>
                      <a:noFill/>
                    </a:lnR>
                    <a:lnT w="6350" cap="flat" cmpd="sng" algn="ctr">
                      <a:solidFill>
                        <a:srgbClr val="800000"/>
                      </a:solidFill>
                      <a:prstDash val="dot"/>
                      <a:round/>
                      <a:headEnd type="none" w="med" len="med"/>
                      <a:tailEnd type="none" w="med" len="med"/>
                    </a:lnT>
                    <a:lnB w="6350" cap="flat" cmpd="sng" algn="ctr">
                      <a:solidFill>
                        <a:srgbClr val="800000"/>
                      </a:solidFill>
                      <a:prstDash val="dot"/>
                      <a:round/>
                      <a:headEnd type="none" w="med" len="med"/>
                      <a:tailEnd type="none" w="med" len="med"/>
                    </a:lnB>
                  </a:tcPr>
                </a:tc>
                <a:tc>
                  <a:txBody>
                    <a:bodyPr/>
                    <a:lstStyle/>
                    <a:p>
                      <a:pPr algn="l" fontAlgn="b"/>
                      <a:r>
                        <a:rPr lang="en-CA" sz="800" b="0" i="0" u="none" strike="noStrike" dirty="0">
                          <a:solidFill>
                            <a:srgbClr val="000000"/>
                          </a:solidFill>
                          <a:latin typeface="Trebuchet MS"/>
                        </a:rPr>
                        <a:t> </a:t>
                      </a:r>
                      <a:r>
                        <a:rPr lang="en-CA" sz="800" b="0" i="0" u="none" strike="noStrike" dirty="0" smtClean="0">
                          <a:solidFill>
                            <a:srgbClr val="000000"/>
                          </a:solidFill>
                          <a:latin typeface="Trebuchet MS"/>
                        </a:rPr>
                        <a:t>Monitor</a:t>
                      </a:r>
                      <a:r>
                        <a:rPr lang="en-CA" sz="800" b="0" i="0" u="none" strike="noStrike" baseline="0" dirty="0" smtClean="0">
                          <a:solidFill>
                            <a:srgbClr val="000000"/>
                          </a:solidFill>
                          <a:latin typeface="Trebuchet MS"/>
                        </a:rPr>
                        <a:t> growth and r</a:t>
                      </a:r>
                      <a:r>
                        <a:rPr lang="en-CA" sz="800" b="0" i="0" u="none" strike="noStrike" dirty="0" smtClean="0">
                          <a:solidFill>
                            <a:srgbClr val="000000"/>
                          </a:solidFill>
                          <a:latin typeface="Trebuchet MS"/>
                        </a:rPr>
                        <a:t>e-align 2017-2018 </a:t>
                      </a:r>
                      <a:r>
                        <a:rPr lang="en-CA" sz="800" b="0" i="0" u="none" strike="noStrike" baseline="0" dirty="0" smtClean="0">
                          <a:solidFill>
                            <a:srgbClr val="000000"/>
                          </a:solidFill>
                          <a:latin typeface="Trebuchet MS"/>
                        </a:rPr>
                        <a:t>budget within sustainable funding levels whilst considering strategic priorities.</a:t>
                      </a:r>
                      <a:endParaRPr lang="en-CA" sz="800" b="0" i="0" u="none" strike="noStrike" dirty="0">
                        <a:solidFill>
                          <a:srgbClr val="000000"/>
                        </a:solidFill>
                        <a:latin typeface="Trebuchet MS"/>
                      </a:endParaRPr>
                    </a:p>
                  </a:txBody>
                  <a:tcPr marL="0" marR="0" marT="0" marB="0">
                    <a:lnL>
                      <a:noFill/>
                    </a:lnL>
                    <a:lnR>
                      <a:noFill/>
                    </a:lnR>
                    <a:lnT w="6350" cap="flat" cmpd="sng" algn="ctr">
                      <a:solidFill>
                        <a:srgbClr val="800000"/>
                      </a:solidFill>
                      <a:prstDash val="dot"/>
                      <a:round/>
                      <a:headEnd type="none" w="med" len="med"/>
                      <a:tailEnd type="none" w="med" len="med"/>
                    </a:lnT>
                    <a:lnB w="6350" cap="flat" cmpd="sng" algn="ctr">
                      <a:solidFill>
                        <a:srgbClr val="800000"/>
                      </a:solidFill>
                      <a:prstDash val="dot"/>
                      <a:round/>
                      <a:headEnd type="none" w="med" len="med"/>
                      <a:tailEnd type="none" w="med" len="med"/>
                    </a:lnB>
                  </a:tcPr>
                </a:tc>
              </a:tr>
              <a:tr h="677482">
                <a:tc>
                  <a:txBody>
                    <a:bodyPr/>
                    <a:lstStyle/>
                    <a:p>
                      <a:pPr algn="l" fontAlgn="b"/>
                      <a:r>
                        <a:rPr lang="en-CA" sz="800" b="0" i="0" u="none" strike="noStrike" dirty="0">
                          <a:solidFill>
                            <a:srgbClr val="000000"/>
                          </a:solidFill>
                          <a:latin typeface="Trebuchet MS"/>
                        </a:rPr>
                        <a:t>If we do </a:t>
                      </a:r>
                      <a:r>
                        <a:rPr lang="en-CA" sz="800" b="0" i="0" u="none" strike="noStrike" dirty="0" smtClean="0">
                          <a:solidFill>
                            <a:srgbClr val="000000"/>
                          </a:solidFill>
                          <a:latin typeface="Trebuchet MS"/>
                        </a:rPr>
                        <a:t>not revitalize our traditional</a:t>
                      </a:r>
                      <a:r>
                        <a:rPr lang="en-CA" sz="800" b="0" i="0" u="none" strike="noStrike" baseline="0" dirty="0" smtClean="0">
                          <a:solidFill>
                            <a:srgbClr val="000000"/>
                          </a:solidFill>
                          <a:latin typeface="Trebuchet MS"/>
                        </a:rPr>
                        <a:t> knowledge, </a:t>
                      </a:r>
                      <a:r>
                        <a:rPr lang="en-CA" sz="800" b="0" i="0" u="none" strike="noStrike" dirty="0" smtClean="0">
                          <a:solidFill>
                            <a:srgbClr val="000000"/>
                          </a:solidFill>
                          <a:latin typeface="Trebuchet MS"/>
                        </a:rPr>
                        <a:t>document our houses &amp; clans</a:t>
                      </a:r>
                      <a:r>
                        <a:rPr lang="en-CA" sz="800" b="0" i="0" u="none" strike="noStrike" baseline="0" dirty="0" smtClean="0">
                          <a:solidFill>
                            <a:srgbClr val="000000"/>
                          </a:solidFill>
                          <a:latin typeface="Trebuchet MS"/>
                        </a:rPr>
                        <a:t> or practice our language, we are at risk of losing the importance of our roots, which keeps the xxx identity and sense of belonging.  Eventually this will impact our understanding of  the traditional territory and the value of our history.</a:t>
                      </a:r>
                      <a:endParaRPr lang="en-CA" sz="800" b="0" i="0" u="none" strike="noStrike" dirty="0">
                        <a:solidFill>
                          <a:srgbClr val="000000"/>
                        </a:solidFill>
                        <a:latin typeface="Trebuchet MS"/>
                      </a:endParaRPr>
                    </a:p>
                  </a:txBody>
                  <a:tcPr marL="0" marR="0" marT="0" marB="0">
                    <a:lnL>
                      <a:noFill/>
                    </a:lnL>
                    <a:lnR>
                      <a:noFill/>
                    </a:lnR>
                    <a:lnT w="6350" cap="flat" cmpd="sng" algn="ctr">
                      <a:solidFill>
                        <a:srgbClr val="800000"/>
                      </a:solidFill>
                      <a:prstDash val="dot"/>
                      <a:round/>
                      <a:headEnd type="none" w="med" len="med"/>
                      <a:tailEnd type="none" w="med" len="med"/>
                    </a:lnT>
                    <a:lnB w="6350" cap="flat" cmpd="sng" algn="ctr">
                      <a:solidFill>
                        <a:srgbClr val="800000"/>
                      </a:solidFill>
                      <a:prstDash val="dot"/>
                      <a:round/>
                      <a:headEnd type="none" w="med" len="med"/>
                      <a:tailEnd type="none" w="med" len="med"/>
                    </a:lnB>
                  </a:tcPr>
                </a:tc>
                <a:tc>
                  <a:txBody>
                    <a:bodyPr/>
                    <a:lstStyle/>
                    <a:p>
                      <a:pPr algn="l" fontAlgn="b"/>
                      <a:r>
                        <a:rPr lang="en-CA" sz="800" b="0" i="0" u="none" strike="noStrike">
                          <a:solidFill>
                            <a:srgbClr val="000000"/>
                          </a:solidFill>
                          <a:latin typeface="Trebuchet MS"/>
                        </a:rPr>
                        <a:t>Culture and Identity</a:t>
                      </a:r>
                    </a:p>
                  </a:txBody>
                  <a:tcPr marL="0" marR="0" marT="0" marB="0">
                    <a:lnL>
                      <a:noFill/>
                    </a:lnL>
                    <a:lnR>
                      <a:noFill/>
                    </a:lnR>
                    <a:lnT w="6350" cap="flat" cmpd="sng" algn="ctr">
                      <a:solidFill>
                        <a:srgbClr val="800000"/>
                      </a:solidFill>
                      <a:prstDash val="dot"/>
                      <a:round/>
                      <a:headEnd type="none" w="med" len="med"/>
                      <a:tailEnd type="none" w="med" len="med"/>
                    </a:lnT>
                    <a:lnB w="6350" cap="flat" cmpd="sng" algn="ctr">
                      <a:solidFill>
                        <a:srgbClr val="800000"/>
                      </a:solidFill>
                      <a:prstDash val="dot"/>
                      <a:round/>
                      <a:headEnd type="none" w="med" len="med"/>
                      <a:tailEnd type="none" w="med" len="med"/>
                    </a:lnB>
                  </a:tcPr>
                </a:tc>
                <a:tc>
                  <a:txBody>
                    <a:bodyPr/>
                    <a:lstStyle/>
                    <a:p>
                      <a:pPr algn="l" fontAlgn="b"/>
                      <a:r>
                        <a:rPr lang="en-CA" sz="800" b="0" i="0" u="none" strike="noStrike" dirty="0" smtClean="0">
                          <a:solidFill>
                            <a:srgbClr val="000000"/>
                          </a:solidFill>
                          <a:latin typeface="Trebuchet MS"/>
                        </a:rPr>
                        <a:t>Seed monies for a Culture </a:t>
                      </a:r>
                      <a:r>
                        <a:rPr lang="en-CA" sz="800" b="0" i="0" u="none" strike="noStrike" dirty="0">
                          <a:solidFill>
                            <a:srgbClr val="000000"/>
                          </a:solidFill>
                          <a:latin typeface="Trebuchet MS"/>
                        </a:rPr>
                        <a:t>&amp; Heritage department was </a:t>
                      </a:r>
                      <a:r>
                        <a:rPr lang="en-CA" sz="800" b="0" i="0" u="none" strike="noStrike" dirty="0" smtClean="0">
                          <a:solidFill>
                            <a:srgbClr val="000000"/>
                          </a:solidFill>
                          <a:latin typeface="Trebuchet MS"/>
                        </a:rPr>
                        <a:t>established in </a:t>
                      </a:r>
                      <a:r>
                        <a:rPr lang="en-CA" sz="800" b="0" i="0" u="none" strike="noStrike" dirty="0">
                          <a:solidFill>
                            <a:srgbClr val="000000"/>
                          </a:solidFill>
                          <a:latin typeface="Trebuchet MS"/>
                        </a:rPr>
                        <a:t>the 2015-2016 year.  This new department requires program development and hiring of program manager</a:t>
                      </a:r>
                    </a:p>
                  </a:txBody>
                  <a:tcPr marL="0" marR="0" marT="0" marB="0">
                    <a:lnL>
                      <a:noFill/>
                    </a:lnL>
                    <a:lnR>
                      <a:noFill/>
                    </a:lnR>
                    <a:lnT w="6350" cap="flat" cmpd="sng" algn="ctr">
                      <a:solidFill>
                        <a:srgbClr val="800000"/>
                      </a:solidFill>
                      <a:prstDash val="dot"/>
                      <a:round/>
                      <a:headEnd type="none" w="med" len="med"/>
                      <a:tailEnd type="none" w="med" len="med"/>
                    </a:lnT>
                    <a:lnB w="6350" cap="flat" cmpd="sng" algn="ctr">
                      <a:solidFill>
                        <a:srgbClr val="800000"/>
                      </a:solidFill>
                      <a:prstDash val="dot"/>
                      <a:round/>
                      <a:headEnd type="none" w="med" len="med"/>
                      <a:tailEnd type="none" w="med" len="med"/>
                    </a:lnB>
                  </a:tcPr>
                </a:tc>
              </a:tr>
            </a:tbl>
          </a:graphicData>
        </a:graphic>
      </p:graphicFrame>
      <p:sp>
        <p:nvSpPr>
          <p:cNvPr id="4" name="TextBox 3"/>
          <p:cNvSpPr txBox="1"/>
          <p:nvPr/>
        </p:nvSpPr>
        <p:spPr>
          <a:xfrm>
            <a:off x="3200400" y="5682552"/>
            <a:ext cx="3729675" cy="369332"/>
          </a:xfrm>
          <a:prstGeom prst="rect">
            <a:avLst/>
          </a:prstGeom>
          <a:noFill/>
        </p:spPr>
        <p:txBody>
          <a:bodyPr wrap="none" rtlCol="0">
            <a:spAutoFit/>
          </a:bodyPr>
          <a:lstStyle/>
          <a:p>
            <a:r>
              <a:rPr lang="en-US" dirty="0" smtClean="0">
                <a:solidFill>
                  <a:srgbClr val="FF0000"/>
                </a:solidFill>
              </a:rPr>
              <a:t>Insert your own data / processes here</a:t>
            </a:r>
            <a:endParaRPr lang="en-US" dirty="0">
              <a:solidFill>
                <a:srgbClr val="FF0000"/>
              </a:solidFill>
            </a:endParaRPr>
          </a:p>
        </p:txBody>
      </p:sp>
    </p:spTree>
    <p:extLst>
      <p:ext uri="{BB962C8B-B14F-4D97-AF65-F5344CB8AC3E}">
        <p14:creationId xmlns:p14="http://schemas.microsoft.com/office/powerpoint/2010/main" val="36055776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Financials</a:t>
            </a:r>
          </a:p>
        </p:txBody>
      </p:sp>
      <p:sp>
        <p:nvSpPr>
          <p:cNvPr id="4" name="Content Placeholder 3"/>
          <p:cNvSpPr>
            <a:spLocks noGrp="1"/>
          </p:cNvSpPr>
          <p:nvPr>
            <p:ph sz="half" idx="1"/>
          </p:nvPr>
        </p:nvSpPr>
        <p:spPr/>
        <p:txBody>
          <a:bodyPr/>
          <a:lstStyle/>
          <a:p>
            <a:r>
              <a:rPr lang="en-CA" dirty="0"/>
              <a:t>Highlights</a:t>
            </a:r>
          </a:p>
          <a:p>
            <a:r>
              <a:rPr lang="en-CA" dirty="0"/>
              <a:t>Financial Position</a:t>
            </a:r>
          </a:p>
          <a:p>
            <a:r>
              <a:rPr lang="en-CA" dirty="0"/>
              <a:t>Statement of Operations</a:t>
            </a:r>
          </a:p>
          <a:p>
            <a:r>
              <a:rPr lang="en-CA" dirty="0"/>
              <a:t>Change in Net Debt</a:t>
            </a:r>
          </a:p>
          <a:p>
            <a:r>
              <a:rPr lang="en-CA" dirty="0"/>
              <a:t>Cash Flow Summary</a:t>
            </a:r>
          </a:p>
          <a:p>
            <a:r>
              <a:rPr lang="en-CA" dirty="0"/>
              <a:t>Other Stat</a:t>
            </a:r>
          </a:p>
          <a:p>
            <a:endParaRPr lang="en-CA" dirty="0"/>
          </a:p>
        </p:txBody>
      </p:sp>
      <p:sp>
        <p:nvSpPr>
          <p:cNvPr id="5" name="Content Placeholder 4"/>
          <p:cNvSpPr>
            <a:spLocks noGrp="1"/>
          </p:cNvSpPr>
          <p:nvPr>
            <p:ph sz="half" idx="2"/>
          </p:nvPr>
        </p:nvSpPr>
        <p:spPr/>
        <p:txBody>
          <a:bodyPr/>
          <a:lstStyle/>
          <a:p>
            <a:pPr>
              <a:lnSpc>
                <a:spcPct val="100000"/>
              </a:lnSpc>
            </a:pPr>
            <a:r>
              <a:rPr lang="en-CA" dirty="0" smtClean="0"/>
              <a:t>Summary </a:t>
            </a:r>
            <a:r>
              <a:rPr lang="en-CA" dirty="0" smtClean="0">
                <a:solidFill>
                  <a:srgbClr val="FF0000"/>
                </a:solidFill>
              </a:rPr>
              <a:t>(EXAMPLES ONLY)</a:t>
            </a:r>
            <a:endParaRPr lang="en-CA" dirty="0">
              <a:solidFill>
                <a:srgbClr val="FF0000"/>
              </a:solidFill>
            </a:endParaRPr>
          </a:p>
          <a:p>
            <a:pPr lvl="1">
              <a:lnSpc>
                <a:spcPct val="100000"/>
              </a:lnSpc>
            </a:pPr>
            <a:r>
              <a:rPr lang="en-CA" dirty="0" smtClean="0"/>
              <a:t>For a full copy of the audited financials and schedule of remuneration for Chief and Council, please see our website (</a:t>
            </a:r>
            <a:r>
              <a:rPr lang="en-CA" i="1" dirty="0" smtClean="0"/>
              <a:t>Add link to the website here</a:t>
            </a:r>
            <a:r>
              <a:rPr lang="en-CA" dirty="0" smtClean="0"/>
              <a:t>).</a:t>
            </a:r>
            <a:endParaRPr lang="en-CA" dirty="0"/>
          </a:p>
          <a:p>
            <a:pPr>
              <a:lnSpc>
                <a:spcPct val="100000"/>
              </a:lnSpc>
            </a:pPr>
            <a:r>
              <a:rPr lang="en-CA" dirty="0" smtClean="0"/>
              <a:t>Special Purpose Reports</a:t>
            </a:r>
          </a:p>
          <a:p>
            <a:pPr>
              <a:lnSpc>
                <a:spcPct val="100000"/>
              </a:lnSpc>
            </a:pPr>
            <a:r>
              <a:rPr lang="en-CA" sz="1200" b="0" dirty="0" smtClean="0">
                <a:solidFill>
                  <a:schemeClr val="tx1"/>
                </a:solidFill>
              </a:rPr>
              <a:t>Please include special reports, as required by FAL, to the annual report. </a:t>
            </a:r>
            <a:endParaRPr lang="en-CA" sz="1200" b="0" dirty="0">
              <a:solidFill>
                <a:schemeClr val="tx1"/>
              </a:solidFill>
            </a:endParaRPr>
          </a:p>
          <a:p>
            <a:pPr>
              <a:lnSpc>
                <a:spcPct val="100000"/>
              </a:lnSpc>
            </a:pPr>
            <a:r>
              <a:rPr lang="en-CA" dirty="0" smtClean="0"/>
              <a:t>Variance </a:t>
            </a:r>
            <a:r>
              <a:rPr lang="en-CA" dirty="0"/>
              <a:t>Analysis</a:t>
            </a:r>
          </a:p>
          <a:p>
            <a:pPr lvl="1">
              <a:lnSpc>
                <a:spcPct val="100000"/>
              </a:lnSpc>
            </a:pPr>
            <a:r>
              <a:rPr lang="en-US" dirty="0"/>
              <a:t>In order to understand the context of the financial information, the reader should be given commentary and information on:</a:t>
            </a:r>
          </a:p>
          <a:p>
            <a:pPr lvl="2">
              <a:lnSpc>
                <a:spcPct val="100000"/>
              </a:lnSpc>
            </a:pPr>
            <a:r>
              <a:rPr lang="en-US" dirty="0"/>
              <a:t>Budget vs actual comparisons, either at a consolidated or departmental level to indicate where the efficiencies and potential challenges were, including explanation for any significant variances to inform the reader</a:t>
            </a:r>
          </a:p>
          <a:p>
            <a:pPr lvl="2">
              <a:lnSpc>
                <a:spcPct val="100000"/>
              </a:lnSpc>
            </a:pPr>
            <a:r>
              <a:rPr lang="en-US" dirty="0"/>
              <a:t>Prior to actual year comparisons to provide beneficial information for the reader to compare the financial position and how it has changed over the previous period</a:t>
            </a:r>
          </a:p>
          <a:p>
            <a:pPr lvl="1">
              <a:lnSpc>
                <a:spcPct val="100000"/>
              </a:lnSpc>
            </a:pPr>
            <a:endParaRPr lang="en-CA" dirty="0" smtClean="0"/>
          </a:p>
          <a:p>
            <a:pPr lvl="1">
              <a:lnSpc>
                <a:spcPct val="100000"/>
              </a:lnSpc>
            </a:pPr>
            <a:endParaRPr lang="en-CA" dirty="0"/>
          </a:p>
        </p:txBody>
      </p:sp>
      <p:sp>
        <p:nvSpPr>
          <p:cNvPr id="3" name="Slide Number Placeholder 2"/>
          <p:cNvSpPr>
            <a:spLocks noGrp="1"/>
          </p:cNvSpPr>
          <p:nvPr>
            <p:ph type="sldNum" sz="quarter" idx="12"/>
          </p:nvPr>
        </p:nvSpPr>
        <p:spPr/>
        <p:txBody>
          <a:bodyPr/>
          <a:lstStyle/>
          <a:p>
            <a:fld id="{92EFC8F2-8799-4842-A316-24E5DD36930B}" type="slidenum">
              <a:rPr lang="en-CA" smtClean="0"/>
              <a:pPr/>
              <a:t>17</a:t>
            </a:fld>
            <a:endParaRPr lang="en-CA"/>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4173315"/>
            <a:ext cx="3290059" cy="2189385"/>
          </a:xfrm>
          <a:prstGeom prst="rect">
            <a:avLst/>
          </a:prstGeom>
        </p:spPr>
      </p:pic>
    </p:spTree>
    <p:extLst>
      <p:ext uri="{BB962C8B-B14F-4D97-AF65-F5344CB8AC3E}">
        <p14:creationId xmlns:p14="http://schemas.microsoft.com/office/powerpoint/2010/main" val="32668320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Income Statement</a:t>
            </a:r>
          </a:p>
        </p:txBody>
      </p:sp>
      <p:sp>
        <p:nvSpPr>
          <p:cNvPr id="3" name="Content Placeholder 2"/>
          <p:cNvSpPr>
            <a:spLocks noGrp="1"/>
          </p:cNvSpPr>
          <p:nvPr>
            <p:ph idx="1"/>
          </p:nvPr>
        </p:nvSpPr>
        <p:spPr/>
        <p:txBody>
          <a:bodyPr/>
          <a:lstStyle/>
          <a:p>
            <a:endParaRPr lang="en-CA"/>
          </a:p>
        </p:txBody>
      </p:sp>
      <p:sp>
        <p:nvSpPr>
          <p:cNvPr id="4" name="Slide Number Placeholder 3"/>
          <p:cNvSpPr>
            <a:spLocks noGrp="1"/>
          </p:cNvSpPr>
          <p:nvPr>
            <p:ph type="sldNum" sz="quarter" idx="12"/>
          </p:nvPr>
        </p:nvSpPr>
        <p:spPr/>
        <p:txBody>
          <a:bodyPr/>
          <a:lstStyle/>
          <a:p>
            <a:fld id="{92EFC8F2-8799-4842-A316-24E5DD36930B}" type="slidenum">
              <a:rPr lang="en-CA" smtClean="0"/>
              <a:pPr/>
              <a:t>18</a:t>
            </a:fld>
            <a:endParaRPr lang="en-CA"/>
          </a:p>
        </p:txBody>
      </p:sp>
    </p:spTree>
    <p:extLst>
      <p:ext uri="{BB962C8B-B14F-4D97-AF65-F5344CB8AC3E}">
        <p14:creationId xmlns:p14="http://schemas.microsoft.com/office/powerpoint/2010/main" val="4154892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Balance Sheet</a:t>
            </a:r>
          </a:p>
        </p:txBody>
      </p:sp>
      <p:sp>
        <p:nvSpPr>
          <p:cNvPr id="3" name="Content Placeholder 2"/>
          <p:cNvSpPr>
            <a:spLocks noGrp="1"/>
          </p:cNvSpPr>
          <p:nvPr>
            <p:ph idx="1"/>
          </p:nvPr>
        </p:nvSpPr>
        <p:spPr/>
        <p:txBody>
          <a:bodyPr/>
          <a:lstStyle/>
          <a:p>
            <a:endParaRPr lang="en-CA"/>
          </a:p>
        </p:txBody>
      </p:sp>
      <p:sp>
        <p:nvSpPr>
          <p:cNvPr id="4" name="Slide Number Placeholder 3"/>
          <p:cNvSpPr>
            <a:spLocks noGrp="1"/>
          </p:cNvSpPr>
          <p:nvPr>
            <p:ph type="sldNum" sz="quarter" idx="12"/>
          </p:nvPr>
        </p:nvSpPr>
        <p:spPr/>
        <p:txBody>
          <a:bodyPr/>
          <a:lstStyle/>
          <a:p>
            <a:fld id="{92EFC8F2-8799-4842-A316-24E5DD36930B}" type="slidenum">
              <a:rPr lang="en-CA" smtClean="0"/>
              <a:pPr/>
              <a:t>19</a:t>
            </a:fld>
            <a:endParaRPr lang="en-CA"/>
          </a:p>
        </p:txBody>
      </p:sp>
    </p:spTree>
    <p:extLst>
      <p:ext uri="{BB962C8B-B14F-4D97-AF65-F5344CB8AC3E}">
        <p14:creationId xmlns:p14="http://schemas.microsoft.com/office/powerpoint/2010/main" val="30701046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Navigating our Annual Report</a:t>
            </a:r>
            <a:endParaRPr lang="en-CA" dirty="0"/>
          </a:p>
        </p:txBody>
      </p:sp>
      <p:sp>
        <p:nvSpPr>
          <p:cNvPr id="4" name="Content Placeholder 3"/>
          <p:cNvSpPr>
            <a:spLocks noGrp="1"/>
          </p:cNvSpPr>
          <p:nvPr>
            <p:ph sz="half" idx="2"/>
          </p:nvPr>
        </p:nvSpPr>
        <p:spPr>
          <a:xfrm>
            <a:off x="4838700" y="723900"/>
            <a:ext cx="6019800" cy="4991100"/>
          </a:xfrm>
        </p:spPr>
        <p:txBody>
          <a:bodyPr>
            <a:normAutofit fontScale="92500" lnSpcReduction="10000"/>
          </a:bodyPr>
          <a:lstStyle/>
          <a:p>
            <a:endParaRPr lang="en-US" sz="1600" dirty="0" smtClean="0"/>
          </a:p>
          <a:p>
            <a:r>
              <a:rPr lang="en-US" sz="1600" dirty="0" smtClean="0"/>
              <a:t>Who we are				Page 3</a:t>
            </a:r>
          </a:p>
          <a:p>
            <a:r>
              <a:rPr lang="en-US" sz="1600" dirty="0" smtClean="0"/>
              <a:t>Message from our Chief			Page 4</a:t>
            </a:r>
          </a:p>
          <a:p>
            <a:r>
              <a:rPr lang="en-US" sz="1600" dirty="0" smtClean="0"/>
              <a:t>Treaty Overview				Page 5</a:t>
            </a:r>
          </a:p>
          <a:p>
            <a:r>
              <a:rPr lang="en-US" sz="1600" dirty="0" smtClean="0"/>
              <a:t>Some interesting facts				Page 6</a:t>
            </a:r>
          </a:p>
          <a:p>
            <a:r>
              <a:rPr lang="en-US" sz="1600" dirty="0" smtClean="0"/>
              <a:t>Report on Strategic Plan			Page 7</a:t>
            </a:r>
          </a:p>
          <a:p>
            <a:r>
              <a:rPr lang="en-US" sz="1600" dirty="0" smtClean="0"/>
              <a:t>Departmental Overviews: </a:t>
            </a:r>
            <a:r>
              <a:rPr lang="en-US" sz="1100" dirty="0" smtClean="0"/>
              <a:t>(examples)</a:t>
            </a:r>
            <a:r>
              <a:rPr lang="en-US" sz="1600" dirty="0" smtClean="0"/>
              <a:t>			Pages 8-12</a:t>
            </a:r>
          </a:p>
          <a:p>
            <a:pPr marL="461962" lvl="2" indent="-228600"/>
            <a:r>
              <a:rPr lang="en-US" sz="1600" dirty="0" smtClean="0"/>
              <a:t>Administration</a:t>
            </a:r>
          </a:p>
          <a:p>
            <a:pPr marL="461962" lvl="2" indent="-228600"/>
            <a:r>
              <a:rPr lang="en-US" sz="1600" dirty="0" smtClean="0"/>
              <a:t>Recreation</a:t>
            </a:r>
          </a:p>
          <a:p>
            <a:pPr marL="461962" lvl="2" indent="-228600"/>
            <a:r>
              <a:rPr lang="en-US" sz="1600" dirty="0" smtClean="0"/>
              <a:t>Health </a:t>
            </a:r>
          </a:p>
          <a:p>
            <a:pPr marL="461962" lvl="2" indent="-228600"/>
            <a:r>
              <a:rPr lang="en-US" sz="1600" dirty="0" smtClean="0"/>
              <a:t>Social Development</a:t>
            </a:r>
          </a:p>
          <a:p>
            <a:pPr marL="461962" lvl="2" indent="-228600"/>
            <a:r>
              <a:rPr lang="en-US" sz="1600" dirty="0" smtClean="0"/>
              <a:t>Public Works</a:t>
            </a:r>
          </a:p>
          <a:p>
            <a:pPr marL="461962" lvl="2" indent="-228600"/>
            <a:r>
              <a:rPr lang="en-US" sz="1600" dirty="0" smtClean="0"/>
              <a:t>Lands</a:t>
            </a:r>
          </a:p>
          <a:p>
            <a:pPr marL="461962" lvl="2" indent="-228600"/>
            <a:r>
              <a:rPr lang="en-US" sz="1600" dirty="0" smtClean="0"/>
              <a:t>Education</a:t>
            </a:r>
          </a:p>
          <a:p>
            <a:r>
              <a:rPr lang="en-US" sz="1600" dirty="0" smtClean="0"/>
              <a:t>Report on Capital Projects			Page 13</a:t>
            </a:r>
          </a:p>
          <a:p>
            <a:r>
              <a:rPr lang="en-US" sz="1600" dirty="0" smtClean="0"/>
              <a:t>Report on Risk Management			Page 14</a:t>
            </a:r>
          </a:p>
          <a:p>
            <a:r>
              <a:rPr lang="en-US" sz="1600" dirty="0" smtClean="0"/>
              <a:t>XXX 20XX Financials			                   Pages 15-20</a:t>
            </a:r>
          </a:p>
          <a:p>
            <a:endParaRPr lang="en-US" dirty="0" smtClean="0"/>
          </a:p>
          <a:p>
            <a:endParaRPr lang="en-CA" sz="2500" b="0" dirty="0">
              <a:solidFill>
                <a:schemeClr val="tx1"/>
              </a:solidFill>
            </a:endParaRPr>
          </a:p>
          <a:p>
            <a:pPr lvl="1"/>
            <a:endParaRPr lang="en-CA" dirty="0"/>
          </a:p>
        </p:txBody>
      </p:sp>
      <p:sp>
        <p:nvSpPr>
          <p:cNvPr id="5" name="Slide Number Placeholder 4"/>
          <p:cNvSpPr>
            <a:spLocks noGrp="1"/>
          </p:cNvSpPr>
          <p:nvPr>
            <p:ph type="sldNum" sz="quarter" idx="12"/>
          </p:nvPr>
        </p:nvSpPr>
        <p:spPr/>
        <p:txBody>
          <a:bodyPr/>
          <a:lstStyle/>
          <a:p>
            <a:fld id="{92EFC8F2-8799-4842-A316-24E5DD36930B}" type="slidenum">
              <a:rPr lang="en-CA" smtClean="0"/>
              <a:pPr/>
              <a:t>2</a:t>
            </a:fld>
            <a:endParaRPr lang="en-CA"/>
          </a:p>
        </p:txBody>
      </p:sp>
      <p:sp>
        <p:nvSpPr>
          <p:cNvPr id="13" name="Rectangle 12"/>
          <p:cNvSpPr/>
          <p:nvPr/>
        </p:nvSpPr>
        <p:spPr>
          <a:xfrm>
            <a:off x="1104900" y="1866900"/>
            <a:ext cx="2850796" cy="2815855"/>
          </a:xfrm>
          <a:prstGeom prst="rect">
            <a:avLst/>
          </a:prstGeom>
          <a:solidFill>
            <a:schemeClr val="bg2">
              <a:lumMod val="90000"/>
              <a:alpha val="75000"/>
            </a:schemeClr>
          </a:solidFill>
          <a:ln w="19050">
            <a:solidFill>
              <a:srgbClr val="830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200" dirty="0">
              <a:solidFill>
                <a:srgbClr val="5E0902"/>
              </a:solidFill>
              <a:latin typeface="Franklin Gothic Book" panose="020B0503020102020204" pitchFamily="34" charset="0"/>
            </a:endParaRPr>
          </a:p>
          <a:p>
            <a:pPr algn="ctr"/>
            <a:endParaRPr lang="en-CA" sz="1200" dirty="0">
              <a:solidFill>
                <a:srgbClr val="5E0902"/>
              </a:solidFill>
              <a:latin typeface="Franklin Gothic Book" panose="020B0503020102020204" pitchFamily="34" charset="0"/>
            </a:endParaRPr>
          </a:p>
          <a:p>
            <a:pPr algn="ctr"/>
            <a:r>
              <a:rPr lang="en-CA" sz="1200" dirty="0" smtClean="0">
                <a:solidFill>
                  <a:srgbClr val="5E0902"/>
                </a:solidFill>
                <a:latin typeface="Franklin Gothic Book" panose="020B0503020102020204" pitchFamily="34" charset="0"/>
              </a:rPr>
              <a:t>Type your vision statement here</a:t>
            </a:r>
            <a:endParaRPr lang="en-CA" sz="1200" dirty="0">
              <a:solidFill>
                <a:srgbClr val="5E0902"/>
              </a:solidFill>
              <a:latin typeface="Franklin Gothic Book" panose="020B0503020102020204" pitchFamily="34" charset="0"/>
            </a:endParaRPr>
          </a:p>
        </p:txBody>
      </p:sp>
      <p:pic>
        <p:nvPicPr>
          <p:cNvPr id="20485" name="Picture 5" descr="C:\Users\ngutowski\Desktop\swimming_upstream.gif"/>
          <p:cNvPicPr>
            <a:picLocks noChangeAspect="1" noChangeArrowheads="1"/>
          </p:cNvPicPr>
          <p:nvPr/>
        </p:nvPicPr>
        <p:blipFill>
          <a:blip r:embed="rId3" cstate="print"/>
          <a:srcRect/>
          <a:stretch>
            <a:fillRect/>
          </a:stretch>
        </p:blipFill>
        <p:spPr bwMode="auto">
          <a:xfrm>
            <a:off x="1581150" y="4979521"/>
            <a:ext cx="1866900" cy="1481604"/>
          </a:xfrm>
          <a:prstGeom prst="rect">
            <a:avLst/>
          </a:prstGeom>
          <a:noFill/>
        </p:spPr>
      </p:pic>
    </p:spTree>
    <p:extLst>
      <p:ext uri="{BB962C8B-B14F-4D97-AF65-F5344CB8AC3E}">
        <p14:creationId xmlns:p14="http://schemas.microsoft.com/office/powerpoint/2010/main" val="16084736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Net Financial Assets/Net Debt</a:t>
            </a:r>
          </a:p>
        </p:txBody>
      </p:sp>
      <p:sp>
        <p:nvSpPr>
          <p:cNvPr id="3" name="Content Placeholder 2"/>
          <p:cNvSpPr>
            <a:spLocks noGrp="1"/>
          </p:cNvSpPr>
          <p:nvPr>
            <p:ph idx="1"/>
          </p:nvPr>
        </p:nvSpPr>
        <p:spPr/>
        <p:txBody>
          <a:bodyPr/>
          <a:lstStyle/>
          <a:p>
            <a:endParaRPr lang="en-CA"/>
          </a:p>
        </p:txBody>
      </p:sp>
      <p:sp>
        <p:nvSpPr>
          <p:cNvPr id="4" name="Slide Number Placeholder 3"/>
          <p:cNvSpPr>
            <a:spLocks noGrp="1"/>
          </p:cNvSpPr>
          <p:nvPr>
            <p:ph type="sldNum" sz="quarter" idx="12"/>
          </p:nvPr>
        </p:nvSpPr>
        <p:spPr/>
        <p:txBody>
          <a:bodyPr/>
          <a:lstStyle/>
          <a:p>
            <a:fld id="{92EFC8F2-8799-4842-A316-24E5DD36930B}" type="slidenum">
              <a:rPr lang="en-CA" smtClean="0"/>
              <a:pPr/>
              <a:t>20</a:t>
            </a:fld>
            <a:endParaRPr lang="en-CA"/>
          </a:p>
        </p:txBody>
      </p:sp>
    </p:spTree>
    <p:extLst>
      <p:ext uri="{BB962C8B-B14F-4D97-AF65-F5344CB8AC3E}">
        <p14:creationId xmlns:p14="http://schemas.microsoft.com/office/powerpoint/2010/main" val="42046262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Cash Flow</a:t>
            </a:r>
          </a:p>
        </p:txBody>
      </p:sp>
      <p:sp>
        <p:nvSpPr>
          <p:cNvPr id="3" name="Content Placeholder 2"/>
          <p:cNvSpPr>
            <a:spLocks noGrp="1"/>
          </p:cNvSpPr>
          <p:nvPr>
            <p:ph idx="1"/>
          </p:nvPr>
        </p:nvSpPr>
        <p:spPr/>
        <p:txBody>
          <a:bodyPr/>
          <a:lstStyle/>
          <a:p>
            <a:endParaRPr lang="en-CA"/>
          </a:p>
        </p:txBody>
      </p:sp>
      <p:sp>
        <p:nvSpPr>
          <p:cNvPr id="4" name="Slide Number Placeholder 3"/>
          <p:cNvSpPr>
            <a:spLocks noGrp="1"/>
          </p:cNvSpPr>
          <p:nvPr>
            <p:ph type="sldNum" sz="quarter" idx="12"/>
          </p:nvPr>
        </p:nvSpPr>
        <p:spPr/>
        <p:txBody>
          <a:bodyPr/>
          <a:lstStyle/>
          <a:p>
            <a:fld id="{92EFC8F2-8799-4842-A316-24E5DD36930B}" type="slidenum">
              <a:rPr lang="en-CA" smtClean="0"/>
              <a:pPr/>
              <a:t>21</a:t>
            </a:fld>
            <a:endParaRPr lang="en-CA"/>
          </a:p>
        </p:txBody>
      </p:sp>
    </p:spTree>
    <p:extLst>
      <p:ext uri="{BB962C8B-B14F-4D97-AF65-F5344CB8AC3E}">
        <p14:creationId xmlns:p14="http://schemas.microsoft.com/office/powerpoint/2010/main" val="696130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dirty="0"/>
          </a:p>
        </p:txBody>
      </p:sp>
      <p:sp>
        <p:nvSpPr>
          <p:cNvPr id="3" name="Content Placeholder 2"/>
          <p:cNvSpPr>
            <a:spLocks noGrp="1"/>
          </p:cNvSpPr>
          <p:nvPr>
            <p:ph sz="half" idx="1"/>
          </p:nvPr>
        </p:nvSpPr>
        <p:spPr/>
        <p:txBody>
          <a:bodyPr/>
          <a:lstStyle/>
          <a:p>
            <a:endParaRPr lang="en-CA"/>
          </a:p>
        </p:txBody>
      </p:sp>
      <p:sp>
        <p:nvSpPr>
          <p:cNvPr id="4" name="Content Placeholder 3"/>
          <p:cNvSpPr>
            <a:spLocks noGrp="1"/>
          </p:cNvSpPr>
          <p:nvPr>
            <p:ph sz="half" idx="2"/>
          </p:nvPr>
        </p:nvSpPr>
        <p:spPr/>
        <p:txBody>
          <a:bodyPr/>
          <a:lstStyle/>
          <a:p>
            <a:endParaRPr lang="en-CA"/>
          </a:p>
        </p:txBody>
      </p:sp>
      <p:sp>
        <p:nvSpPr>
          <p:cNvPr id="5" name="Slide Number Placeholder 4"/>
          <p:cNvSpPr>
            <a:spLocks noGrp="1"/>
          </p:cNvSpPr>
          <p:nvPr>
            <p:ph type="sldNum" sz="quarter" idx="12"/>
          </p:nvPr>
        </p:nvSpPr>
        <p:spPr/>
        <p:txBody>
          <a:bodyPr/>
          <a:lstStyle/>
          <a:p>
            <a:fld id="{92EFC8F2-8799-4842-A316-24E5DD36930B}" type="slidenum">
              <a:rPr lang="en-CA" smtClean="0"/>
              <a:pPr/>
              <a:t>22</a:t>
            </a:fld>
            <a:endParaRPr lang="en-CA"/>
          </a:p>
        </p:txBody>
      </p:sp>
    </p:spTree>
    <p:extLst>
      <p:ext uri="{BB962C8B-B14F-4D97-AF65-F5344CB8AC3E}">
        <p14:creationId xmlns:p14="http://schemas.microsoft.com/office/powerpoint/2010/main" val="29313634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Who we are</a:t>
            </a:r>
          </a:p>
        </p:txBody>
      </p:sp>
      <p:sp>
        <p:nvSpPr>
          <p:cNvPr id="3" name="Content Placeholder 2"/>
          <p:cNvSpPr>
            <a:spLocks noGrp="1"/>
          </p:cNvSpPr>
          <p:nvPr>
            <p:ph sz="half" idx="1"/>
          </p:nvPr>
        </p:nvSpPr>
        <p:spPr>
          <a:xfrm>
            <a:off x="838200" y="1825625"/>
            <a:ext cx="3429000" cy="1641475"/>
          </a:xfrm>
        </p:spPr>
        <p:txBody>
          <a:bodyPr>
            <a:normAutofit fontScale="92500" lnSpcReduction="10000"/>
          </a:bodyPr>
          <a:lstStyle/>
          <a:p>
            <a:r>
              <a:rPr lang="en-CA" sz="2000" dirty="0">
                <a:latin typeface="+mn-lt"/>
              </a:rPr>
              <a:t>Introduction </a:t>
            </a:r>
            <a:r>
              <a:rPr lang="en-CA" sz="2000" dirty="0" smtClean="0">
                <a:latin typeface="+mn-lt"/>
              </a:rPr>
              <a:t>of Our </a:t>
            </a:r>
            <a:r>
              <a:rPr lang="en-CA" sz="2000" dirty="0">
                <a:latin typeface="+mn-lt"/>
              </a:rPr>
              <a:t>C</a:t>
            </a:r>
            <a:r>
              <a:rPr lang="en-CA" sz="2000" dirty="0" smtClean="0">
                <a:latin typeface="+mn-lt"/>
              </a:rPr>
              <a:t>ommunity</a:t>
            </a:r>
            <a:endParaRPr lang="en-CA" sz="2000" dirty="0">
              <a:latin typeface="+mn-lt"/>
            </a:endParaRPr>
          </a:p>
          <a:p>
            <a:pPr lvl="1"/>
            <a:r>
              <a:rPr lang="en-CA" sz="2000" dirty="0" smtClean="0">
                <a:latin typeface="+mn-lt"/>
              </a:rPr>
              <a:t>History</a:t>
            </a:r>
          </a:p>
          <a:p>
            <a:pPr lvl="1"/>
            <a:r>
              <a:rPr lang="en-CA" sz="2000" dirty="0" smtClean="0">
                <a:latin typeface="+mn-lt"/>
              </a:rPr>
              <a:t>Language</a:t>
            </a:r>
            <a:endParaRPr lang="en-CA" sz="2000" dirty="0">
              <a:latin typeface="+mn-lt"/>
            </a:endParaRPr>
          </a:p>
          <a:p>
            <a:pPr lvl="1"/>
            <a:r>
              <a:rPr lang="en-CA" sz="2000" dirty="0" smtClean="0">
                <a:latin typeface="+mn-lt"/>
              </a:rPr>
              <a:t>Location</a:t>
            </a:r>
            <a:endParaRPr lang="en-CA" sz="2000" dirty="0">
              <a:latin typeface="+mn-lt"/>
            </a:endParaRPr>
          </a:p>
          <a:p>
            <a:pPr lvl="1"/>
            <a:r>
              <a:rPr lang="en-CA" sz="2000" dirty="0" smtClean="0">
                <a:latin typeface="+mn-lt"/>
              </a:rPr>
              <a:t>Traditional food sources</a:t>
            </a:r>
            <a:endParaRPr lang="en-CA" sz="2000" dirty="0">
              <a:latin typeface="+mn-lt"/>
            </a:endParaRPr>
          </a:p>
        </p:txBody>
      </p:sp>
      <p:sp>
        <p:nvSpPr>
          <p:cNvPr id="4" name="Content Placeholder 3"/>
          <p:cNvSpPr>
            <a:spLocks noGrp="1"/>
          </p:cNvSpPr>
          <p:nvPr>
            <p:ph sz="half" idx="2"/>
          </p:nvPr>
        </p:nvSpPr>
        <p:spPr>
          <a:xfrm>
            <a:off x="4381500" y="381000"/>
            <a:ext cx="6286500" cy="6057900"/>
          </a:xfrm>
        </p:spPr>
        <p:txBody>
          <a:bodyPr>
            <a:normAutofit fontScale="92500" lnSpcReduction="10000"/>
          </a:bodyPr>
          <a:lstStyle/>
          <a:p>
            <a:pPr>
              <a:lnSpc>
                <a:spcPct val="120000"/>
              </a:lnSpc>
              <a:spcBef>
                <a:spcPts val="0"/>
              </a:spcBef>
              <a:spcAft>
                <a:spcPts val="1000"/>
              </a:spcAft>
            </a:pPr>
            <a:r>
              <a:rPr lang="en-US" sz="1300" b="0" dirty="0" smtClean="0">
                <a:solidFill>
                  <a:schemeClr val="tx1"/>
                </a:solidFill>
                <a:latin typeface="+mn-lt"/>
              </a:rPr>
              <a:t>Make this as short or long as you would like.</a:t>
            </a:r>
          </a:p>
          <a:p>
            <a:pPr>
              <a:lnSpc>
                <a:spcPct val="120000"/>
              </a:lnSpc>
              <a:spcBef>
                <a:spcPts val="0"/>
              </a:spcBef>
              <a:spcAft>
                <a:spcPts val="1000"/>
              </a:spcAft>
            </a:pPr>
            <a:r>
              <a:rPr lang="en-US" sz="1300" b="0" dirty="0" smtClean="0">
                <a:solidFill>
                  <a:schemeClr val="tx1"/>
                </a:solidFill>
                <a:latin typeface="+mn-lt"/>
              </a:rPr>
              <a:t>Insert your own pictures</a:t>
            </a:r>
            <a:endParaRPr lang="en-CA" sz="1300" b="0" dirty="0" smtClean="0">
              <a:solidFill>
                <a:schemeClr val="tx1"/>
              </a:solidFill>
              <a:latin typeface="+mn-lt"/>
            </a:endParaRPr>
          </a:p>
          <a:p>
            <a:pPr>
              <a:lnSpc>
                <a:spcPct val="120000"/>
              </a:lnSpc>
              <a:spcBef>
                <a:spcPts val="0"/>
              </a:spcBef>
              <a:spcAft>
                <a:spcPts val="1000"/>
              </a:spcAft>
            </a:pPr>
            <a:endParaRPr lang="en-CA" sz="1300" b="0" dirty="0">
              <a:solidFill>
                <a:schemeClr val="tx1"/>
              </a:solidFill>
              <a:latin typeface="+mn-lt"/>
            </a:endParaRPr>
          </a:p>
          <a:p>
            <a:pPr lvl="1">
              <a:lnSpc>
                <a:spcPct val="120000"/>
              </a:lnSpc>
              <a:spcBef>
                <a:spcPts val="0"/>
              </a:spcBef>
              <a:spcAft>
                <a:spcPts val="1000"/>
              </a:spcAft>
            </a:pPr>
            <a:endParaRPr lang="en-CA" dirty="0">
              <a:latin typeface="+mn-lt"/>
            </a:endParaRPr>
          </a:p>
        </p:txBody>
      </p:sp>
      <p:sp>
        <p:nvSpPr>
          <p:cNvPr id="5" name="Slide Number Placeholder 4"/>
          <p:cNvSpPr>
            <a:spLocks noGrp="1"/>
          </p:cNvSpPr>
          <p:nvPr>
            <p:ph type="sldNum" sz="quarter" idx="12"/>
          </p:nvPr>
        </p:nvSpPr>
        <p:spPr/>
        <p:txBody>
          <a:bodyPr/>
          <a:lstStyle/>
          <a:p>
            <a:fld id="{92EFC8F2-8799-4842-A316-24E5DD36930B}" type="slidenum">
              <a:rPr lang="en-CA" smtClean="0"/>
              <a:pPr/>
              <a:t>3</a:t>
            </a:fld>
            <a:endParaRPr lang="en-CA"/>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808" y="3886200"/>
            <a:ext cx="3972159" cy="2251998"/>
          </a:xfrm>
          <a:prstGeom prst="rect">
            <a:avLst/>
          </a:prstGeom>
        </p:spPr>
      </p:pic>
    </p:spTree>
    <p:extLst>
      <p:ext uri="{BB962C8B-B14F-4D97-AF65-F5344CB8AC3E}">
        <p14:creationId xmlns:p14="http://schemas.microsoft.com/office/powerpoint/2010/main" val="5390664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XXXX Governing </a:t>
            </a:r>
            <a:r>
              <a:rPr lang="en-CA" dirty="0"/>
              <a:t>Council</a:t>
            </a:r>
          </a:p>
        </p:txBody>
      </p:sp>
      <p:sp>
        <p:nvSpPr>
          <p:cNvPr id="4" name="Content Placeholder 3"/>
          <p:cNvSpPr>
            <a:spLocks noGrp="1"/>
          </p:cNvSpPr>
          <p:nvPr>
            <p:ph sz="half" idx="2"/>
          </p:nvPr>
        </p:nvSpPr>
        <p:spPr>
          <a:xfrm>
            <a:off x="4381500" y="609600"/>
            <a:ext cx="7124700" cy="4739731"/>
          </a:xfrm>
        </p:spPr>
        <p:txBody>
          <a:bodyPr>
            <a:normAutofit/>
          </a:bodyPr>
          <a:lstStyle/>
          <a:p>
            <a:endParaRPr lang="en-US" dirty="0"/>
          </a:p>
          <a:p>
            <a:r>
              <a:rPr lang="en-CA" sz="1500" dirty="0"/>
              <a:t>Message from our Chief</a:t>
            </a:r>
          </a:p>
          <a:p>
            <a:r>
              <a:rPr lang="en-CA" sz="1500" b="0" dirty="0" smtClean="0">
                <a:solidFill>
                  <a:schemeClr val="tx1"/>
                </a:solidFill>
              </a:rPr>
              <a:t>INSERT YOUR OWN PICS</a:t>
            </a:r>
          </a:p>
          <a:p>
            <a:r>
              <a:rPr lang="en-CA" sz="1500" b="0" dirty="0" smtClean="0">
                <a:solidFill>
                  <a:schemeClr val="tx1"/>
                </a:solidFill>
              </a:rPr>
              <a:t>XXX</a:t>
            </a:r>
            <a:endParaRPr lang="en-CA" sz="1500" b="0" dirty="0">
              <a:solidFill>
                <a:schemeClr val="tx1"/>
              </a:solidFill>
            </a:endParaRPr>
          </a:p>
          <a:p>
            <a:endParaRPr lang="en-CA" sz="1500" b="0" dirty="0">
              <a:solidFill>
                <a:schemeClr val="tx1"/>
              </a:solidFill>
            </a:endParaRPr>
          </a:p>
          <a:p>
            <a:r>
              <a:rPr lang="en-CA" sz="1500" b="0" dirty="0">
                <a:solidFill>
                  <a:schemeClr val="tx1"/>
                </a:solidFill>
              </a:rPr>
              <a:t> Chief </a:t>
            </a:r>
            <a:r>
              <a:rPr lang="en-CA" sz="1500" b="0" dirty="0" smtClean="0">
                <a:solidFill>
                  <a:schemeClr val="tx1"/>
                </a:solidFill>
              </a:rPr>
              <a:t>XXX</a:t>
            </a:r>
            <a:endParaRPr lang="en-CA" sz="1500" b="0" dirty="0">
              <a:solidFill>
                <a:schemeClr val="tx1"/>
              </a:solidFill>
            </a:endParaRPr>
          </a:p>
          <a:p>
            <a:pPr lvl="1"/>
            <a:endParaRPr lang="en-CA" dirty="0"/>
          </a:p>
        </p:txBody>
      </p:sp>
      <p:sp>
        <p:nvSpPr>
          <p:cNvPr id="8" name="TextBox 7"/>
          <p:cNvSpPr txBox="1"/>
          <p:nvPr/>
        </p:nvSpPr>
        <p:spPr>
          <a:xfrm>
            <a:off x="987286" y="4765120"/>
            <a:ext cx="3238462" cy="369332"/>
          </a:xfrm>
          <a:prstGeom prst="rect">
            <a:avLst/>
          </a:prstGeom>
          <a:noFill/>
        </p:spPr>
        <p:txBody>
          <a:bodyPr wrap="square" rtlCol="0">
            <a:spAutoFit/>
          </a:bodyPr>
          <a:lstStyle/>
          <a:p>
            <a:r>
              <a:rPr lang="en-CA" b="1" i="1" dirty="0" smtClean="0">
                <a:solidFill>
                  <a:srgbClr val="830C03"/>
                </a:solidFill>
              </a:rPr>
              <a:t>“Quote from the Chief” </a:t>
            </a:r>
            <a:r>
              <a:rPr lang="en-CA" sz="800" b="1" i="1" dirty="0" smtClean="0">
                <a:solidFill>
                  <a:srgbClr val="830C03"/>
                </a:solidFill>
              </a:rPr>
              <a:t>Chief Name</a:t>
            </a:r>
            <a:endParaRPr lang="en-CA" sz="800" b="1" i="1" dirty="0">
              <a:solidFill>
                <a:srgbClr val="830C03"/>
              </a:solidFill>
            </a:endParaRPr>
          </a:p>
        </p:txBody>
      </p:sp>
      <p:sp>
        <p:nvSpPr>
          <p:cNvPr id="6" name="TextBox 5"/>
          <p:cNvSpPr txBox="1"/>
          <p:nvPr/>
        </p:nvSpPr>
        <p:spPr>
          <a:xfrm>
            <a:off x="4762500" y="5791200"/>
            <a:ext cx="7162800" cy="369332"/>
          </a:xfrm>
          <a:prstGeom prst="rect">
            <a:avLst/>
          </a:prstGeom>
          <a:noFill/>
        </p:spPr>
        <p:txBody>
          <a:bodyPr wrap="square" rtlCol="0">
            <a:spAutoFit/>
          </a:bodyPr>
          <a:lstStyle/>
          <a:p>
            <a:r>
              <a:rPr lang="en-US" dirty="0" smtClean="0"/>
              <a:t>Pictures of Chief and Council with Titles</a:t>
            </a:r>
            <a:endParaRPr lang="en-US" dirty="0"/>
          </a:p>
        </p:txBody>
      </p:sp>
      <p:pic>
        <p:nvPicPr>
          <p:cNvPr id="11" name="Content Placeholder 10"/>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838200" y="2039423"/>
            <a:ext cx="3429000" cy="2291968"/>
          </a:xfrm>
        </p:spPr>
      </p:pic>
    </p:spTree>
    <p:extLst>
      <p:ext uri="{BB962C8B-B14F-4D97-AF65-F5344CB8AC3E}">
        <p14:creationId xmlns:p14="http://schemas.microsoft.com/office/powerpoint/2010/main" val="20336068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Treaty </a:t>
            </a:r>
            <a:endParaRPr lang="en-CA" dirty="0"/>
          </a:p>
        </p:txBody>
      </p:sp>
      <p:sp>
        <p:nvSpPr>
          <p:cNvPr id="3" name="Content Placeholder 2"/>
          <p:cNvSpPr>
            <a:spLocks noGrp="1"/>
          </p:cNvSpPr>
          <p:nvPr>
            <p:ph sz="half" idx="1"/>
          </p:nvPr>
        </p:nvSpPr>
        <p:spPr/>
        <p:txBody>
          <a:bodyPr>
            <a:normAutofit/>
          </a:bodyPr>
          <a:lstStyle/>
          <a:p>
            <a:endParaRPr lang="en-CA" dirty="0"/>
          </a:p>
          <a:p>
            <a:endParaRPr lang="en-CA" dirty="0"/>
          </a:p>
          <a:p>
            <a:endParaRPr lang="en-CA" dirty="0"/>
          </a:p>
          <a:p>
            <a:endParaRPr lang="en-CA" dirty="0" smtClean="0"/>
          </a:p>
          <a:p>
            <a:endParaRPr lang="en-CA" dirty="0" smtClean="0"/>
          </a:p>
          <a:p>
            <a:endParaRPr lang="en-CA" dirty="0" smtClean="0"/>
          </a:p>
          <a:p>
            <a:endParaRPr lang="en-CA" dirty="0" smtClean="0"/>
          </a:p>
          <a:p>
            <a:endParaRPr lang="en-CA" dirty="0" smtClean="0"/>
          </a:p>
          <a:p>
            <a:endParaRPr lang="en-CA" dirty="0" smtClean="0"/>
          </a:p>
          <a:p>
            <a:endParaRPr lang="en-CA" dirty="0" smtClean="0"/>
          </a:p>
          <a:p>
            <a:endParaRPr lang="en-CA" dirty="0" smtClean="0"/>
          </a:p>
          <a:p>
            <a:endParaRPr lang="en-CA" dirty="0" smtClean="0"/>
          </a:p>
          <a:p>
            <a:endParaRPr lang="en-CA" dirty="0" smtClean="0"/>
          </a:p>
          <a:p>
            <a:endParaRPr lang="en-CA" dirty="0" smtClean="0"/>
          </a:p>
        </p:txBody>
      </p:sp>
      <p:sp>
        <p:nvSpPr>
          <p:cNvPr id="4" name="Content Placeholder 3"/>
          <p:cNvSpPr>
            <a:spLocks noGrp="1"/>
          </p:cNvSpPr>
          <p:nvPr>
            <p:ph sz="half" idx="2"/>
          </p:nvPr>
        </p:nvSpPr>
        <p:spPr>
          <a:xfrm>
            <a:off x="4381500" y="381000"/>
            <a:ext cx="6286500" cy="5795963"/>
          </a:xfrm>
        </p:spPr>
        <p:txBody>
          <a:bodyPr>
            <a:normAutofit/>
          </a:bodyPr>
          <a:lstStyle/>
          <a:p>
            <a:endParaRPr lang="en-CA" dirty="0"/>
          </a:p>
          <a:p>
            <a:endParaRPr lang="en-CA" b="0" dirty="0">
              <a:solidFill>
                <a:schemeClr val="tx1"/>
              </a:solidFill>
            </a:endParaRPr>
          </a:p>
          <a:p>
            <a:r>
              <a:rPr lang="en-US" b="0" dirty="0" smtClean="0">
                <a:solidFill>
                  <a:schemeClr val="tx1"/>
                </a:solidFill>
              </a:rPr>
              <a:t>Description of Community, Treaty Objectives and Process</a:t>
            </a:r>
          </a:p>
          <a:p>
            <a:r>
              <a:rPr lang="en-US" b="0" dirty="0" smtClean="0">
                <a:solidFill>
                  <a:schemeClr val="tx1"/>
                </a:solidFill>
              </a:rPr>
              <a:t>Change chart numbers</a:t>
            </a:r>
            <a:endParaRPr lang="en-CA" dirty="0"/>
          </a:p>
          <a:p>
            <a:endParaRPr lang="en-CA" dirty="0"/>
          </a:p>
        </p:txBody>
      </p:sp>
      <p:sp>
        <p:nvSpPr>
          <p:cNvPr id="5" name="Slide Number Placeholder 4"/>
          <p:cNvSpPr>
            <a:spLocks noGrp="1"/>
          </p:cNvSpPr>
          <p:nvPr>
            <p:ph type="sldNum" sz="quarter" idx="12"/>
          </p:nvPr>
        </p:nvSpPr>
        <p:spPr/>
        <p:txBody>
          <a:bodyPr/>
          <a:lstStyle/>
          <a:p>
            <a:fld id="{92EFC8F2-8799-4842-A316-24E5DD36930B}" type="slidenum">
              <a:rPr lang="en-CA" smtClean="0"/>
              <a:pPr/>
              <a:t>5</a:t>
            </a:fld>
            <a:endParaRPr lang="en-CA"/>
          </a:p>
        </p:txBody>
      </p:sp>
      <p:graphicFrame>
        <p:nvGraphicFramePr>
          <p:cNvPr id="6" name="Chart 5"/>
          <p:cNvGraphicFramePr/>
          <p:nvPr>
            <p:extLst>
              <p:ext uri="{D42A27DB-BD31-4B8C-83A1-F6EECF244321}">
                <p14:modId xmlns:p14="http://schemas.microsoft.com/office/powerpoint/2010/main" val="3115992497"/>
              </p:ext>
            </p:extLst>
          </p:nvPr>
        </p:nvGraphicFramePr>
        <p:xfrm>
          <a:off x="412750" y="2053828"/>
          <a:ext cx="4000500" cy="245030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Table 7"/>
          <p:cNvGraphicFramePr>
            <a:graphicFrameLocks noGrp="1"/>
          </p:cNvGraphicFramePr>
          <p:nvPr/>
        </p:nvGraphicFramePr>
        <p:xfrm>
          <a:off x="838200" y="5029200"/>
          <a:ext cx="3149600" cy="381000"/>
        </p:xfrm>
        <a:graphic>
          <a:graphicData uri="http://schemas.openxmlformats.org/drawingml/2006/table">
            <a:tbl>
              <a:tblPr/>
              <a:tblGrid>
                <a:gridCol w="1322642"/>
                <a:gridCol w="608986"/>
                <a:gridCol w="608986"/>
                <a:gridCol w="608986"/>
              </a:tblGrid>
              <a:tr h="190500">
                <a:tc>
                  <a:txBody>
                    <a:bodyPr/>
                    <a:lstStyle/>
                    <a:p>
                      <a:pPr algn="l" fontAlgn="b"/>
                      <a:r>
                        <a:rPr lang="en-CA" sz="1100" b="1" i="0" u="none" strike="noStrike" dirty="0" smtClean="0">
                          <a:solidFill>
                            <a:srgbClr val="000000"/>
                          </a:solidFill>
                          <a:latin typeface="Calibri"/>
                        </a:rPr>
                        <a:t>           Fiscal </a:t>
                      </a:r>
                      <a:r>
                        <a:rPr lang="en-CA" sz="1100" b="1" i="0" u="none" strike="noStrike" dirty="0">
                          <a:solidFill>
                            <a:srgbClr val="000000"/>
                          </a:solidFill>
                          <a:latin typeface="Calibri"/>
                        </a:rPr>
                        <a:t>Year</a:t>
                      </a:r>
                    </a:p>
                  </a:txBody>
                  <a:tcPr marL="0" marR="0" marT="0" marB="0" anchor="b">
                    <a:lnL>
                      <a:noFill/>
                    </a:lnL>
                    <a:lnR>
                      <a:noFill/>
                    </a:lnR>
                    <a:lnT>
                      <a:noFill/>
                    </a:lnT>
                    <a:lnB>
                      <a:noFill/>
                    </a:lnB>
                  </a:tcPr>
                </a:tc>
                <a:tc>
                  <a:txBody>
                    <a:bodyPr/>
                    <a:lstStyle/>
                    <a:p>
                      <a:pPr algn="ctr" fontAlgn="b"/>
                      <a:r>
                        <a:rPr lang="en-CA" sz="1100" b="0" i="0" u="none" strike="noStrike">
                          <a:solidFill>
                            <a:srgbClr val="000000"/>
                          </a:solidFill>
                          <a:latin typeface="Calibri"/>
                        </a:rPr>
                        <a:t>2015</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CA" sz="1100" b="0" i="0" u="none" strike="noStrike">
                          <a:solidFill>
                            <a:srgbClr val="000000"/>
                          </a:solidFill>
                          <a:latin typeface="Calibri"/>
                        </a:rPr>
                        <a:t>2005</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CA" sz="1100" b="0" i="0" u="none" strike="noStrike">
                          <a:solidFill>
                            <a:srgbClr val="000000"/>
                          </a:solidFill>
                          <a:latin typeface="Calibri"/>
                        </a:rPr>
                        <a:t>1995</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r>
              <a:tr h="190500">
                <a:tc>
                  <a:txBody>
                    <a:bodyPr/>
                    <a:lstStyle/>
                    <a:p>
                      <a:pPr algn="l" fontAlgn="b"/>
                      <a:r>
                        <a:rPr lang="en-CA" sz="1100" b="1" i="0" u="none" strike="noStrike">
                          <a:solidFill>
                            <a:srgbClr val="000000"/>
                          </a:solidFill>
                          <a:latin typeface="Calibri"/>
                        </a:rPr>
                        <a:t>Number of Members</a:t>
                      </a:r>
                    </a:p>
                  </a:txBody>
                  <a:tcPr marL="0" marR="0" marT="0" marB="0" anchor="b">
                    <a:lnL>
                      <a:noFill/>
                    </a:lnL>
                    <a:lnR>
                      <a:noFill/>
                    </a:lnR>
                    <a:lnT>
                      <a:noFill/>
                    </a:lnT>
                    <a:lnB>
                      <a:noFill/>
                    </a:lnB>
                  </a:tcPr>
                </a:tc>
                <a:tc>
                  <a:txBody>
                    <a:bodyPr/>
                    <a:lstStyle/>
                    <a:p>
                      <a:pPr algn="ctr" fontAlgn="b"/>
                      <a:r>
                        <a:rPr lang="en-CA" sz="1100" b="0" i="0" u="none" strike="noStrike">
                          <a:solidFill>
                            <a:srgbClr val="000000"/>
                          </a:solidFill>
                          <a:latin typeface="Calibri"/>
                        </a:rPr>
                        <a:t>891</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CA" sz="1100" b="0" i="0" u="none" strike="noStrike">
                          <a:solidFill>
                            <a:srgbClr val="000000"/>
                          </a:solidFill>
                          <a:latin typeface="Calibri"/>
                        </a:rPr>
                        <a:t>728</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CA" sz="1100" b="0" i="0" u="none" strike="noStrike" dirty="0">
                          <a:solidFill>
                            <a:srgbClr val="000000"/>
                          </a:solidFill>
                          <a:latin typeface="Calibri"/>
                        </a:rPr>
                        <a:t>553</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r>
            </a:tbl>
          </a:graphicData>
        </a:graphic>
      </p:graphicFrame>
      <p:sp>
        <p:nvSpPr>
          <p:cNvPr id="7" name="TextBox 6"/>
          <p:cNvSpPr txBox="1"/>
          <p:nvPr/>
        </p:nvSpPr>
        <p:spPr>
          <a:xfrm>
            <a:off x="228600" y="4672285"/>
            <a:ext cx="5014514" cy="246221"/>
          </a:xfrm>
          <a:prstGeom prst="rect">
            <a:avLst/>
          </a:prstGeom>
          <a:noFill/>
        </p:spPr>
        <p:txBody>
          <a:bodyPr wrap="none" rtlCol="0">
            <a:spAutoFit/>
          </a:bodyPr>
          <a:lstStyle/>
          <a:p>
            <a:r>
              <a:rPr lang="en-US" sz="1000" dirty="0" smtClean="0"/>
              <a:t>Click on funnel which shows when click on chart, to create link to your own spreadsheet data</a:t>
            </a:r>
            <a:endParaRPr lang="en-US" sz="1000" dirty="0"/>
          </a:p>
        </p:txBody>
      </p:sp>
    </p:spTree>
    <p:extLst>
      <p:ext uri="{BB962C8B-B14F-4D97-AF65-F5344CB8AC3E}">
        <p14:creationId xmlns:p14="http://schemas.microsoft.com/office/powerpoint/2010/main" val="92504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2EFC8F2-8799-4842-A316-24E5DD36930B}" type="slidenum">
              <a:rPr lang="en-CA" smtClean="0"/>
              <a:pPr/>
              <a:t>6</a:t>
            </a:fld>
            <a:endParaRPr lang="en-CA"/>
          </a:p>
        </p:txBody>
      </p:sp>
      <p:sp>
        <p:nvSpPr>
          <p:cNvPr id="3" name="TextBox 2"/>
          <p:cNvSpPr txBox="1"/>
          <p:nvPr/>
        </p:nvSpPr>
        <p:spPr>
          <a:xfrm>
            <a:off x="152400" y="533400"/>
            <a:ext cx="3810000" cy="646331"/>
          </a:xfrm>
          <a:prstGeom prst="rect">
            <a:avLst/>
          </a:prstGeom>
          <a:noFill/>
        </p:spPr>
        <p:txBody>
          <a:bodyPr wrap="square" rtlCol="0">
            <a:spAutoFit/>
          </a:bodyPr>
          <a:lstStyle/>
          <a:p>
            <a:pPr algn="ctr"/>
            <a:r>
              <a:rPr lang="en-CA" b="1" dirty="0">
                <a:solidFill>
                  <a:schemeClr val="bg1"/>
                </a:solidFill>
                <a:latin typeface="Trebuchet MS" panose="020B0603020202020204" pitchFamily="34" charset="0"/>
              </a:rPr>
              <a:t>In </a:t>
            </a:r>
            <a:r>
              <a:rPr lang="en-CA" dirty="0" smtClean="0">
                <a:ln w="0"/>
                <a:effectLst>
                  <a:outerShdw blurRad="38100" dist="19050" dir="2700000" algn="tl" rotWithShape="0">
                    <a:schemeClr val="dk1">
                      <a:alpha val="40000"/>
                    </a:schemeClr>
                  </a:outerShdw>
                </a:effectLst>
                <a:latin typeface="Trebuchet MS" panose="020B0603020202020204" pitchFamily="34" charset="0"/>
              </a:rPr>
              <a:t>In Month 20</a:t>
            </a:r>
            <a:r>
              <a:rPr lang="en-CA" i="1" dirty="0" smtClean="0">
                <a:ln w="0"/>
                <a:effectLst>
                  <a:outerShdw blurRad="38100" dist="19050" dir="2700000" algn="tl" rotWithShape="0">
                    <a:schemeClr val="dk1">
                      <a:alpha val="40000"/>
                    </a:schemeClr>
                  </a:outerShdw>
                </a:effectLst>
                <a:latin typeface="Trebuchet MS" panose="020B0603020202020204" pitchFamily="34" charset="0"/>
              </a:rPr>
              <a:t>XX</a:t>
            </a:r>
            <a:r>
              <a:rPr lang="en-CA" dirty="0" smtClean="0">
                <a:ln w="0"/>
                <a:effectLst>
                  <a:outerShdw blurRad="38100" dist="19050" dir="2700000" algn="tl" rotWithShape="0">
                    <a:schemeClr val="dk1">
                      <a:alpha val="40000"/>
                    </a:schemeClr>
                  </a:outerShdw>
                </a:effectLst>
                <a:latin typeface="Trebuchet MS" panose="020B0603020202020204" pitchFamily="34" charset="0"/>
              </a:rPr>
              <a:t>, we had XX students graduate from Grade 12</a:t>
            </a:r>
            <a:endParaRPr lang="en-CA" b="1" dirty="0">
              <a:solidFill>
                <a:schemeClr val="bg1"/>
              </a:solidFill>
              <a:latin typeface="Trebuchet MS" panose="020B0603020202020204" pitchFamily="34" charset="0"/>
            </a:endParaRPr>
          </a:p>
        </p:txBody>
      </p:sp>
      <p:sp>
        <p:nvSpPr>
          <p:cNvPr id="4" name="TextBox 3"/>
          <p:cNvSpPr txBox="1"/>
          <p:nvPr/>
        </p:nvSpPr>
        <p:spPr>
          <a:xfrm>
            <a:off x="3124200" y="-9438"/>
            <a:ext cx="6838950" cy="923330"/>
          </a:xfrm>
          <a:prstGeom prst="rect">
            <a:avLst/>
          </a:prstGeom>
          <a:noFill/>
          <a:ln>
            <a:noFill/>
          </a:ln>
        </p:spPr>
        <p:txBody>
          <a:bodyPr wrap="square" rtlCol="0">
            <a:spAutoFit/>
          </a:bodyPr>
          <a:lstStyle/>
          <a:p>
            <a:pPr algn="ctr"/>
            <a:r>
              <a:rPr lang="en-CA" b="1" dirty="0" smtClean="0">
                <a:solidFill>
                  <a:schemeClr val="accent2">
                    <a:lumMod val="60000"/>
                    <a:lumOff val="40000"/>
                  </a:schemeClr>
                </a:solidFill>
                <a:latin typeface="Trebuchet MS" panose="020B0603020202020204" pitchFamily="34" charset="0"/>
              </a:rPr>
              <a:t>Key Achievements / Milestones in the past year (</a:t>
            </a:r>
            <a:r>
              <a:rPr lang="en-CA" b="1" dirty="0" smtClean="0">
                <a:solidFill>
                  <a:srgbClr val="FF0000"/>
                </a:solidFill>
                <a:latin typeface="Trebuchet MS" panose="020B0603020202020204" pitchFamily="34" charset="0"/>
              </a:rPr>
              <a:t>examples included for reference only</a:t>
            </a:r>
            <a:r>
              <a:rPr lang="en-CA" b="1" dirty="0" smtClean="0">
                <a:solidFill>
                  <a:schemeClr val="accent2">
                    <a:lumMod val="60000"/>
                    <a:lumOff val="40000"/>
                  </a:schemeClr>
                </a:solidFill>
                <a:latin typeface="Trebuchet MS" panose="020B0603020202020204" pitchFamily="34" charset="0"/>
              </a:rPr>
              <a:t>)</a:t>
            </a:r>
            <a:endParaRPr lang="en-CA" b="1" dirty="0">
              <a:solidFill>
                <a:schemeClr val="accent2">
                  <a:lumMod val="60000"/>
                  <a:lumOff val="40000"/>
                </a:schemeClr>
              </a:solidFill>
              <a:latin typeface="Trebuchet MS" panose="020B0603020202020204" pitchFamily="34" charset="0"/>
            </a:endParaRPr>
          </a:p>
          <a:p>
            <a:pPr algn="ctr"/>
            <a:endParaRPr lang="en-CA" dirty="0">
              <a:solidFill>
                <a:srgbClr val="000000"/>
              </a:solidFill>
            </a:endParaRPr>
          </a:p>
        </p:txBody>
      </p:sp>
      <p:sp>
        <p:nvSpPr>
          <p:cNvPr id="5" name="TextBox 4"/>
          <p:cNvSpPr txBox="1"/>
          <p:nvPr/>
        </p:nvSpPr>
        <p:spPr>
          <a:xfrm>
            <a:off x="190500" y="2442865"/>
            <a:ext cx="3200400" cy="369332"/>
          </a:xfrm>
          <a:prstGeom prst="rect">
            <a:avLst/>
          </a:prstGeom>
          <a:noFill/>
        </p:spPr>
        <p:txBody>
          <a:bodyPr wrap="square" rtlCol="0">
            <a:spAutoFit/>
          </a:bodyPr>
          <a:lstStyle/>
          <a:p>
            <a:r>
              <a:rPr lang="en-CA" dirty="0" err="1" smtClean="0">
                <a:solidFill>
                  <a:schemeClr val="bg1"/>
                </a:solidFill>
                <a:latin typeface="Trebuchet MS" panose="020B0603020202020204" pitchFamily="34" charset="0"/>
              </a:rPr>
              <a:t>xxxx</a:t>
            </a:r>
            <a:endParaRPr lang="en-CA" dirty="0">
              <a:solidFill>
                <a:schemeClr val="bg1"/>
              </a:solidFill>
              <a:latin typeface="Trebuchet MS" panose="020B0603020202020204" pitchFamily="34" charset="0"/>
            </a:endParaRPr>
          </a:p>
        </p:txBody>
      </p:sp>
      <p:sp>
        <p:nvSpPr>
          <p:cNvPr id="6" name="TextBox 5"/>
          <p:cNvSpPr txBox="1"/>
          <p:nvPr/>
        </p:nvSpPr>
        <p:spPr>
          <a:xfrm>
            <a:off x="152400" y="3666410"/>
            <a:ext cx="2971800" cy="1200329"/>
          </a:xfrm>
          <a:prstGeom prst="rect">
            <a:avLst/>
          </a:prstGeom>
          <a:noFill/>
        </p:spPr>
        <p:txBody>
          <a:bodyPr wrap="square" rtlCol="0">
            <a:spAutoFit/>
          </a:bodyPr>
          <a:lstStyle/>
          <a:p>
            <a:r>
              <a:rPr lang="en-CA" dirty="0">
                <a:latin typeface="MV Boli" panose="02000500030200090000" pitchFamily="2" charset="0"/>
                <a:cs typeface="MV Boli" panose="02000500030200090000" pitchFamily="2" charset="0"/>
              </a:rPr>
              <a:t>Own Source Revenues subsidized the completion of our new Sports Field - </a:t>
            </a:r>
            <a:r>
              <a:rPr lang="en-CA" dirty="0" smtClean="0">
                <a:latin typeface="MV Boli" panose="02000500030200090000" pitchFamily="2" charset="0"/>
                <a:cs typeface="MV Boli" panose="02000500030200090000" pitchFamily="2" charset="0"/>
              </a:rPr>
              <a:t>$XX0,000</a:t>
            </a:r>
            <a:endParaRPr lang="en-CA" dirty="0">
              <a:latin typeface="MV Boli" panose="02000500030200090000" pitchFamily="2" charset="0"/>
              <a:cs typeface="MV Boli" panose="02000500030200090000" pitchFamily="2" charset="0"/>
            </a:endParaRPr>
          </a:p>
        </p:txBody>
      </p:sp>
      <p:sp>
        <p:nvSpPr>
          <p:cNvPr id="7" name="TextBox 6"/>
          <p:cNvSpPr txBox="1"/>
          <p:nvPr/>
        </p:nvSpPr>
        <p:spPr>
          <a:xfrm>
            <a:off x="4343400" y="2444591"/>
            <a:ext cx="2819400" cy="1384995"/>
          </a:xfrm>
          <a:prstGeom prst="rect">
            <a:avLst/>
          </a:prstGeom>
          <a:solidFill>
            <a:srgbClr val="4E0702">
              <a:alpha val="36863"/>
            </a:srgbClr>
          </a:solidFill>
        </p:spPr>
        <p:txBody>
          <a:bodyPr wrap="square" rtlCol="0">
            <a:spAutoFit/>
          </a:bodyPr>
          <a:lstStyle/>
          <a:p>
            <a:pPr algn="ctr"/>
            <a:r>
              <a:rPr lang="en-CA" sz="2800" dirty="0" smtClean="0">
                <a:solidFill>
                  <a:schemeClr val="bg1"/>
                </a:solidFill>
                <a:latin typeface="MV Boli" panose="02000500030200090000" pitchFamily="2" charset="0"/>
                <a:cs typeface="MV Boli" panose="02000500030200090000" pitchFamily="2" charset="0"/>
              </a:rPr>
              <a:t>Some interesting Facts</a:t>
            </a:r>
            <a:endParaRPr lang="en-CA" sz="2800" dirty="0">
              <a:solidFill>
                <a:schemeClr val="bg1"/>
              </a:solidFill>
              <a:latin typeface="MV Boli" panose="02000500030200090000" pitchFamily="2" charset="0"/>
              <a:cs typeface="MV Boli" panose="02000500030200090000" pitchFamily="2" charset="0"/>
            </a:endParaRPr>
          </a:p>
        </p:txBody>
      </p:sp>
      <p:sp>
        <p:nvSpPr>
          <p:cNvPr id="8" name="Rectangle 7"/>
          <p:cNvSpPr/>
          <p:nvPr/>
        </p:nvSpPr>
        <p:spPr>
          <a:xfrm>
            <a:off x="10287000" y="-9438"/>
            <a:ext cx="1790700" cy="2257337"/>
          </a:xfrm>
          <a:prstGeom prst="rect">
            <a:avLst/>
          </a:prstGeom>
          <a:solidFill>
            <a:schemeClr val="bg2">
              <a:lumMod val="90000"/>
              <a:alpha val="75000"/>
            </a:schemeClr>
          </a:solidFill>
          <a:ln w="19050">
            <a:solidFill>
              <a:srgbClr val="830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900" dirty="0" smtClean="0">
                <a:solidFill>
                  <a:srgbClr val="5E0902"/>
                </a:solidFill>
                <a:latin typeface="Franklin Gothic Book" panose="020B0503020102020204" pitchFamily="34" charset="0"/>
              </a:rPr>
              <a:t>Just a few examples:</a:t>
            </a:r>
          </a:p>
          <a:p>
            <a:endParaRPr lang="en-CA" sz="900" dirty="0" smtClean="0">
              <a:solidFill>
                <a:srgbClr val="5E0902"/>
              </a:solidFill>
              <a:latin typeface="Franklin Gothic Book" panose="020B0503020102020204" pitchFamily="34" charset="0"/>
            </a:endParaRPr>
          </a:p>
          <a:p>
            <a:r>
              <a:rPr lang="en-CA" sz="900" dirty="0" smtClean="0">
                <a:solidFill>
                  <a:srgbClr val="5E0902"/>
                </a:solidFill>
                <a:latin typeface="Franklin Gothic Book" panose="020B0503020102020204" pitchFamily="34" charset="0"/>
              </a:rPr>
              <a:t>XXX,000 Elder Pmts in 20XX</a:t>
            </a:r>
          </a:p>
          <a:p>
            <a:r>
              <a:rPr lang="en-CA" sz="900" dirty="0" smtClean="0">
                <a:solidFill>
                  <a:srgbClr val="5E0902"/>
                </a:solidFill>
                <a:latin typeface="Franklin Gothic Book" panose="020B0503020102020204" pitchFamily="34" charset="0"/>
              </a:rPr>
              <a:t>XXX,000 Elder Pmts in 20XX</a:t>
            </a:r>
          </a:p>
          <a:p>
            <a:r>
              <a:rPr lang="en-CA" sz="900" dirty="0" smtClean="0">
                <a:solidFill>
                  <a:srgbClr val="5E0902"/>
                </a:solidFill>
                <a:latin typeface="Franklin Gothic Book" panose="020B0503020102020204" pitchFamily="34" charset="0"/>
              </a:rPr>
              <a:t>XXX,000  Food and Ceremonial Fish program</a:t>
            </a:r>
          </a:p>
          <a:p>
            <a:r>
              <a:rPr lang="en-CA" sz="900" dirty="0" smtClean="0">
                <a:solidFill>
                  <a:srgbClr val="5E0902"/>
                </a:solidFill>
                <a:latin typeface="Franklin Gothic Book" panose="020B0503020102020204" pitchFamily="34" charset="0"/>
              </a:rPr>
              <a:t>XXX,000 Funerals / Donations and Community Events</a:t>
            </a:r>
          </a:p>
          <a:p>
            <a:endParaRPr lang="en-CA" sz="900" dirty="0" smtClean="0">
              <a:solidFill>
                <a:srgbClr val="5E0902"/>
              </a:solidFill>
              <a:latin typeface="Franklin Gothic Book" panose="020B0503020102020204" pitchFamily="34" charset="0"/>
            </a:endParaRPr>
          </a:p>
          <a:p>
            <a:r>
              <a:rPr lang="en-CA" sz="900" dirty="0" smtClean="0">
                <a:solidFill>
                  <a:srgbClr val="5E0902"/>
                </a:solidFill>
                <a:latin typeface="Franklin Gothic Book" panose="020B0503020102020204" pitchFamily="34" charset="0"/>
              </a:rPr>
              <a:t>And in Month/20XX we released a further X,XXX,000 in member distributions related to  economic development</a:t>
            </a:r>
            <a:endParaRPr lang="en-CA" sz="900" dirty="0">
              <a:solidFill>
                <a:srgbClr val="5E0902"/>
              </a:solidFill>
              <a:latin typeface="Franklin Gothic Book" panose="020B0503020102020204" pitchFamily="34" charset="0"/>
            </a:endParaRPr>
          </a:p>
        </p:txBody>
      </p:sp>
      <p:sp>
        <p:nvSpPr>
          <p:cNvPr id="9" name="TextBox 8"/>
          <p:cNvSpPr txBox="1"/>
          <p:nvPr/>
        </p:nvSpPr>
        <p:spPr>
          <a:xfrm>
            <a:off x="3124200" y="1565702"/>
            <a:ext cx="6553200" cy="584775"/>
          </a:xfrm>
          <a:prstGeom prst="rect">
            <a:avLst/>
          </a:prstGeom>
          <a:noFill/>
          <a:ln>
            <a:noFill/>
          </a:ln>
        </p:spPr>
        <p:txBody>
          <a:bodyPr wrap="square" rtlCol="0">
            <a:spAutoFit/>
          </a:bodyPr>
          <a:lstStyle/>
          <a:p>
            <a:pPr algn="ctr"/>
            <a:r>
              <a:rPr lang="en-CA" sz="1600" b="1" dirty="0">
                <a:solidFill>
                  <a:schemeClr val="accent2">
                    <a:lumMod val="60000"/>
                    <a:lumOff val="40000"/>
                  </a:schemeClr>
                </a:solidFill>
                <a:latin typeface="Trebuchet MS" panose="020B0603020202020204" pitchFamily="34" charset="0"/>
              </a:rPr>
              <a:t>Between </a:t>
            </a:r>
            <a:r>
              <a:rPr lang="en-CA" sz="1600" b="1" dirty="0" smtClean="0">
                <a:solidFill>
                  <a:schemeClr val="accent2">
                    <a:lumMod val="60000"/>
                    <a:lumOff val="40000"/>
                  </a:schemeClr>
                </a:solidFill>
                <a:latin typeface="Trebuchet MS" panose="020B0603020202020204" pitchFamily="34" charset="0"/>
              </a:rPr>
              <a:t>Month 20XX </a:t>
            </a:r>
            <a:r>
              <a:rPr lang="en-CA" sz="1600" b="1" dirty="0">
                <a:solidFill>
                  <a:schemeClr val="accent2">
                    <a:lumMod val="60000"/>
                    <a:lumOff val="40000"/>
                  </a:schemeClr>
                </a:solidFill>
                <a:latin typeface="Trebuchet MS" panose="020B0603020202020204" pitchFamily="34" charset="0"/>
              </a:rPr>
              <a:t>and </a:t>
            </a:r>
            <a:r>
              <a:rPr lang="en-CA" sz="1600" b="1" dirty="0" smtClean="0">
                <a:solidFill>
                  <a:schemeClr val="accent2">
                    <a:lumMod val="60000"/>
                    <a:lumOff val="40000"/>
                  </a:schemeClr>
                </a:solidFill>
                <a:latin typeface="Trebuchet MS" panose="020B0603020202020204" pitchFamily="34" charset="0"/>
              </a:rPr>
              <a:t>Month 20XX </a:t>
            </a:r>
            <a:r>
              <a:rPr lang="en-CA" sz="1600" b="1" dirty="0">
                <a:solidFill>
                  <a:schemeClr val="accent2">
                    <a:lumMod val="60000"/>
                    <a:lumOff val="40000"/>
                  </a:schemeClr>
                </a:solidFill>
                <a:latin typeface="Trebuchet MS" panose="020B0603020202020204" pitchFamily="34" charset="0"/>
              </a:rPr>
              <a:t>there have been approximately </a:t>
            </a:r>
            <a:r>
              <a:rPr lang="en-CA" sz="1600" b="1" dirty="0" smtClean="0">
                <a:solidFill>
                  <a:schemeClr val="accent2">
                    <a:lumMod val="60000"/>
                    <a:lumOff val="40000"/>
                  </a:schemeClr>
                </a:solidFill>
                <a:latin typeface="Trebuchet MS" panose="020B0603020202020204" pitchFamily="34" charset="0"/>
              </a:rPr>
              <a:t>$X,XXX,000 </a:t>
            </a:r>
            <a:r>
              <a:rPr lang="en-CA" sz="1600" b="1" dirty="0">
                <a:solidFill>
                  <a:schemeClr val="accent2">
                    <a:lumMod val="60000"/>
                    <a:lumOff val="40000"/>
                  </a:schemeClr>
                </a:solidFill>
                <a:latin typeface="Trebuchet MS" panose="020B0603020202020204" pitchFamily="34" charset="0"/>
              </a:rPr>
              <a:t>in Member related Distributions</a:t>
            </a:r>
          </a:p>
        </p:txBody>
      </p:sp>
      <p:sp>
        <p:nvSpPr>
          <p:cNvPr id="10" name="TextBox 9"/>
          <p:cNvSpPr txBox="1"/>
          <p:nvPr/>
        </p:nvSpPr>
        <p:spPr>
          <a:xfrm>
            <a:off x="571500" y="5266429"/>
            <a:ext cx="11210925" cy="646331"/>
          </a:xfrm>
          <a:prstGeom prst="rect">
            <a:avLst/>
          </a:prstGeom>
          <a:noFill/>
          <a:ln>
            <a:noFill/>
          </a:ln>
        </p:spPr>
        <p:txBody>
          <a:bodyPr wrap="square" rtlCol="0">
            <a:spAutoFit/>
          </a:bodyPr>
          <a:lstStyle/>
          <a:p>
            <a:pPr algn="ctr"/>
            <a:r>
              <a:rPr lang="en-CA" b="1" dirty="0">
                <a:solidFill>
                  <a:schemeClr val="accent2">
                    <a:lumMod val="60000"/>
                    <a:lumOff val="40000"/>
                  </a:schemeClr>
                </a:solidFill>
                <a:latin typeface="Trebuchet MS" panose="020B0603020202020204" pitchFamily="34" charset="0"/>
              </a:rPr>
              <a:t>If we were to analyze our past </a:t>
            </a:r>
            <a:r>
              <a:rPr lang="en-CA" b="1" dirty="0" smtClean="0">
                <a:solidFill>
                  <a:schemeClr val="accent2">
                    <a:lumMod val="60000"/>
                    <a:lumOff val="40000"/>
                  </a:schemeClr>
                </a:solidFill>
                <a:latin typeface="Trebuchet MS" panose="020B0603020202020204" pitchFamily="34" charset="0"/>
              </a:rPr>
              <a:t>X </a:t>
            </a:r>
            <a:r>
              <a:rPr lang="en-CA" b="1" dirty="0">
                <a:solidFill>
                  <a:schemeClr val="accent2">
                    <a:lumMod val="60000"/>
                    <a:lumOff val="40000"/>
                  </a:schemeClr>
                </a:solidFill>
                <a:latin typeface="Trebuchet MS" panose="020B0603020202020204" pitchFamily="34" charset="0"/>
              </a:rPr>
              <a:t>years, we would see that </a:t>
            </a:r>
            <a:r>
              <a:rPr lang="en-CA" b="1" dirty="0" smtClean="0">
                <a:solidFill>
                  <a:schemeClr val="accent2">
                    <a:lumMod val="60000"/>
                    <a:lumOff val="40000"/>
                  </a:schemeClr>
                </a:solidFill>
                <a:latin typeface="Trebuchet MS" panose="020B0603020202020204" pitchFamily="34" charset="0"/>
              </a:rPr>
              <a:t>(</a:t>
            </a:r>
            <a:r>
              <a:rPr lang="en-CA" b="1" i="1" dirty="0" smtClean="0">
                <a:solidFill>
                  <a:schemeClr val="accent2">
                    <a:lumMod val="60000"/>
                    <a:lumOff val="40000"/>
                  </a:schemeClr>
                </a:solidFill>
                <a:latin typeface="Trebuchet MS" panose="020B0603020202020204" pitchFamily="34" charset="0"/>
              </a:rPr>
              <a:t>First Nation name</a:t>
            </a:r>
            <a:r>
              <a:rPr lang="en-CA" b="1" dirty="0" smtClean="0">
                <a:solidFill>
                  <a:schemeClr val="accent2">
                    <a:lumMod val="60000"/>
                    <a:lumOff val="40000"/>
                  </a:schemeClr>
                </a:solidFill>
                <a:latin typeface="Trebuchet MS" panose="020B0603020202020204" pitchFamily="34" charset="0"/>
              </a:rPr>
              <a:t>) </a:t>
            </a:r>
            <a:r>
              <a:rPr lang="en-CA" b="1" dirty="0">
                <a:solidFill>
                  <a:schemeClr val="accent2">
                    <a:lumMod val="60000"/>
                    <a:lumOff val="40000"/>
                  </a:schemeClr>
                </a:solidFill>
                <a:latin typeface="Trebuchet MS" panose="020B0603020202020204" pitchFamily="34" charset="0"/>
              </a:rPr>
              <a:t>has invested over </a:t>
            </a:r>
            <a:r>
              <a:rPr lang="en-CA" b="1" dirty="0" smtClean="0">
                <a:solidFill>
                  <a:schemeClr val="accent2">
                    <a:lumMod val="60000"/>
                    <a:lumOff val="40000"/>
                  </a:schemeClr>
                </a:solidFill>
                <a:latin typeface="Trebuchet MS" panose="020B0603020202020204" pitchFamily="34" charset="0"/>
              </a:rPr>
              <a:t>$XX,000,000 </a:t>
            </a:r>
            <a:r>
              <a:rPr lang="en-CA" b="1" dirty="0">
                <a:solidFill>
                  <a:schemeClr val="accent2">
                    <a:lumMod val="60000"/>
                    <a:lumOff val="40000"/>
                  </a:schemeClr>
                </a:solidFill>
                <a:latin typeface="Trebuchet MS" panose="020B0603020202020204" pitchFamily="34" charset="0"/>
              </a:rPr>
              <a:t>in programs and services with an additional </a:t>
            </a:r>
            <a:r>
              <a:rPr lang="en-CA" b="1" dirty="0" smtClean="0">
                <a:solidFill>
                  <a:schemeClr val="accent2">
                    <a:lumMod val="60000"/>
                    <a:lumOff val="40000"/>
                  </a:schemeClr>
                </a:solidFill>
                <a:latin typeface="Trebuchet MS" panose="020B0603020202020204" pitchFamily="34" charset="0"/>
              </a:rPr>
              <a:t>$XX,000,000 </a:t>
            </a:r>
            <a:r>
              <a:rPr lang="en-CA" b="1" dirty="0">
                <a:solidFill>
                  <a:schemeClr val="accent2">
                    <a:lumMod val="60000"/>
                    <a:lumOff val="40000"/>
                  </a:schemeClr>
                </a:solidFill>
                <a:latin typeface="Trebuchet MS" panose="020B0603020202020204" pitchFamily="34" charset="0"/>
              </a:rPr>
              <a:t>in capital projects.  </a:t>
            </a:r>
          </a:p>
        </p:txBody>
      </p:sp>
      <p:sp>
        <p:nvSpPr>
          <p:cNvPr id="12" name="TextBox 11"/>
          <p:cNvSpPr txBox="1"/>
          <p:nvPr/>
        </p:nvSpPr>
        <p:spPr>
          <a:xfrm>
            <a:off x="9029699" y="2590800"/>
            <a:ext cx="2552700" cy="369332"/>
          </a:xfrm>
          <a:prstGeom prst="rect">
            <a:avLst/>
          </a:prstGeom>
          <a:noFill/>
        </p:spPr>
        <p:txBody>
          <a:bodyPr wrap="square" rtlCol="0">
            <a:spAutoFit/>
          </a:bodyPr>
          <a:lstStyle/>
          <a:p>
            <a:r>
              <a:rPr lang="en-CA" dirty="0" smtClean="0">
                <a:solidFill>
                  <a:schemeClr val="bg1"/>
                </a:solidFill>
                <a:latin typeface="MV Boli" panose="02000500030200090000" pitchFamily="2" charset="0"/>
                <a:cs typeface="MV Boli" panose="02000500030200090000" pitchFamily="2" charset="0"/>
              </a:rPr>
              <a:t>xxx</a:t>
            </a:r>
            <a:endParaRPr lang="en-CA" dirty="0">
              <a:solidFill>
                <a:schemeClr val="bg1"/>
              </a:solidFill>
              <a:latin typeface="MV Boli" panose="02000500030200090000" pitchFamily="2" charset="0"/>
              <a:cs typeface="MV Boli" panose="02000500030200090000" pitchFamily="2" charset="0"/>
            </a:endParaRPr>
          </a:p>
        </p:txBody>
      </p:sp>
      <p:sp>
        <p:nvSpPr>
          <p:cNvPr id="11" name="Rectangle 10"/>
          <p:cNvSpPr/>
          <p:nvPr/>
        </p:nvSpPr>
        <p:spPr>
          <a:xfrm>
            <a:off x="8115300" y="3224803"/>
            <a:ext cx="3143250" cy="1477328"/>
          </a:xfrm>
          <a:prstGeom prst="rect">
            <a:avLst/>
          </a:prstGeom>
        </p:spPr>
        <p:txBody>
          <a:bodyPr wrap="square">
            <a:spAutoFit/>
          </a:bodyPr>
          <a:lstStyle/>
          <a:p>
            <a:r>
              <a:rPr lang="en-CA" dirty="0">
                <a:latin typeface="MV Boli" panose="02000500030200090000" pitchFamily="2" charset="0"/>
                <a:cs typeface="MV Boli" panose="02000500030200090000" pitchFamily="2" charset="0"/>
              </a:rPr>
              <a:t>Our Meals on Wheels program delivers over </a:t>
            </a:r>
            <a:r>
              <a:rPr lang="en-CA" dirty="0" smtClean="0">
                <a:latin typeface="MV Boli" panose="02000500030200090000" pitchFamily="2" charset="0"/>
                <a:cs typeface="MV Boli" panose="02000500030200090000" pitchFamily="2" charset="0"/>
              </a:rPr>
              <a:t>X,X00 </a:t>
            </a:r>
            <a:r>
              <a:rPr lang="en-CA" dirty="0">
                <a:latin typeface="MV Boli" panose="02000500030200090000" pitchFamily="2" charset="0"/>
                <a:cs typeface="MV Boli" panose="02000500030200090000" pitchFamily="2" charset="0"/>
              </a:rPr>
              <a:t>meals per year to targeted clients here in </a:t>
            </a:r>
            <a:r>
              <a:rPr lang="en-CA" dirty="0" smtClean="0">
                <a:latin typeface="MV Boli" panose="02000500030200090000" pitchFamily="2" charset="0"/>
                <a:cs typeface="MV Boli" panose="02000500030200090000" pitchFamily="2" charset="0"/>
              </a:rPr>
              <a:t>(First Nation name).</a:t>
            </a:r>
            <a:endParaRPr lang="en-CA" dirty="0">
              <a:latin typeface="MV Boli" panose="02000500030200090000" pitchFamily="2" charset="0"/>
              <a:cs typeface="MV Boli" panose="02000500030200090000" pitchFamily="2" charset="0"/>
            </a:endParaRPr>
          </a:p>
        </p:txBody>
      </p:sp>
      <p:sp>
        <p:nvSpPr>
          <p:cNvPr id="13" name="TextBox 12"/>
          <p:cNvSpPr txBox="1"/>
          <p:nvPr/>
        </p:nvSpPr>
        <p:spPr>
          <a:xfrm>
            <a:off x="190500" y="2442865"/>
            <a:ext cx="3200400" cy="923330"/>
          </a:xfrm>
          <a:prstGeom prst="rect">
            <a:avLst/>
          </a:prstGeom>
          <a:noFill/>
        </p:spPr>
        <p:txBody>
          <a:bodyPr wrap="square" rtlCol="0">
            <a:spAutoFit/>
          </a:bodyPr>
          <a:lstStyle/>
          <a:p>
            <a:r>
              <a:rPr lang="en-CA" dirty="0">
                <a:latin typeface="Trebuchet MS" panose="020B0603020202020204" pitchFamily="34" charset="0"/>
              </a:rPr>
              <a:t>INAC funded </a:t>
            </a:r>
            <a:r>
              <a:rPr lang="en-CA" dirty="0" smtClean="0">
                <a:latin typeface="Trebuchet MS" panose="020B0603020202020204" pitchFamily="34" charset="0"/>
              </a:rPr>
              <a:t>approximately $X,X00,000 </a:t>
            </a:r>
            <a:r>
              <a:rPr lang="en-CA" dirty="0">
                <a:latin typeface="Trebuchet MS" panose="020B0603020202020204" pitchFamily="34" charset="0"/>
              </a:rPr>
              <a:t>for </a:t>
            </a:r>
            <a:r>
              <a:rPr lang="en-CA" dirty="0" smtClean="0">
                <a:latin typeface="Trebuchet MS" panose="020B0603020202020204" pitchFamily="34" charset="0"/>
              </a:rPr>
              <a:t>the XYZ project</a:t>
            </a:r>
            <a:endParaRPr lang="en-CA" dirty="0">
              <a:latin typeface="Trebuchet MS" panose="020B0603020202020204" pitchFamily="34" charset="0"/>
            </a:endParaRPr>
          </a:p>
        </p:txBody>
      </p:sp>
    </p:spTree>
    <p:extLst>
      <p:ext uri="{BB962C8B-B14F-4D97-AF65-F5344CB8AC3E}">
        <p14:creationId xmlns:p14="http://schemas.microsoft.com/office/powerpoint/2010/main" val="25228993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Report on our </a:t>
            </a:r>
            <a:r>
              <a:rPr lang="en-CA" dirty="0"/>
              <a:t>Strategic Plan</a:t>
            </a:r>
          </a:p>
        </p:txBody>
      </p:sp>
      <p:sp>
        <p:nvSpPr>
          <p:cNvPr id="14" name="Content Placeholder 13"/>
          <p:cNvSpPr>
            <a:spLocks noGrp="1"/>
          </p:cNvSpPr>
          <p:nvPr>
            <p:ph sz="half" idx="1"/>
          </p:nvPr>
        </p:nvSpPr>
        <p:spPr/>
        <p:txBody>
          <a:bodyPr>
            <a:normAutofit/>
          </a:bodyPr>
          <a:lstStyle/>
          <a:p>
            <a:pPr lvl="1"/>
            <a:r>
              <a:rPr lang="en-CA" dirty="0" smtClean="0"/>
              <a:t>This past  year the council and senior administration met to update the Strategic Plan. </a:t>
            </a:r>
          </a:p>
          <a:p>
            <a:pPr lvl="1"/>
            <a:r>
              <a:rPr lang="en-CA" dirty="0" smtClean="0"/>
              <a:t>A full copy of our 20XX-20XX Strategic Plan is available via the membership portal on the XXX website.  </a:t>
            </a:r>
          </a:p>
        </p:txBody>
      </p:sp>
      <p:sp>
        <p:nvSpPr>
          <p:cNvPr id="15" name="Content Placeholder 14"/>
          <p:cNvSpPr>
            <a:spLocks noGrp="1"/>
          </p:cNvSpPr>
          <p:nvPr>
            <p:ph sz="half" idx="2"/>
          </p:nvPr>
        </p:nvSpPr>
        <p:spPr>
          <a:xfrm>
            <a:off x="4381500" y="571500"/>
            <a:ext cx="5943600" cy="3041649"/>
          </a:xfrm>
        </p:spPr>
        <p:txBody>
          <a:bodyPr>
            <a:normAutofit/>
          </a:bodyPr>
          <a:lstStyle/>
          <a:p>
            <a:pPr lvl="1"/>
            <a:endParaRPr lang="en-CA" dirty="0" smtClean="0"/>
          </a:p>
          <a:p>
            <a:pPr lvl="1"/>
            <a:r>
              <a:rPr lang="en-CA" dirty="0" smtClean="0"/>
              <a:t>A short summary of the strategic plan, such as </a:t>
            </a:r>
            <a:r>
              <a:rPr lang="en-CA" b="1" dirty="0" smtClean="0">
                <a:solidFill>
                  <a:srgbClr val="FF0000"/>
                </a:solidFill>
              </a:rPr>
              <a:t>example included for reference </a:t>
            </a:r>
            <a:r>
              <a:rPr lang="en-CA" dirty="0" smtClean="0"/>
              <a:t>below: </a:t>
            </a:r>
          </a:p>
          <a:p>
            <a:pPr lvl="1"/>
            <a:r>
              <a:rPr lang="en-CA" dirty="0" smtClean="0"/>
              <a:t>“Our </a:t>
            </a:r>
            <a:r>
              <a:rPr lang="en-CA" dirty="0"/>
              <a:t>Strategic Plan is comprised of </a:t>
            </a:r>
            <a:r>
              <a:rPr lang="en-CA" sz="1600" dirty="0">
                <a:solidFill>
                  <a:srgbClr val="830C03"/>
                </a:solidFill>
              </a:rPr>
              <a:t>Member Priorities, Organizational Goals </a:t>
            </a:r>
            <a:r>
              <a:rPr lang="en-CA" dirty="0"/>
              <a:t>and </a:t>
            </a:r>
            <a:r>
              <a:rPr lang="en-CA" sz="1600" dirty="0">
                <a:solidFill>
                  <a:srgbClr val="830C03"/>
                </a:solidFill>
              </a:rPr>
              <a:t>Organizational Strategies</a:t>
            </a:r>
            <a:r>
              <a:rPr lang="en-CA" dirty="0"/>
              <a:t>.</a:t>
            </a:r>
          </a:p>
          <a:p>
            <a:pPr lvl="1"/>
            <a:r>
              <a:rPr lang="en-CA" dirty="0"/>
              <a:t>This Annual Report also allows us to share how each department is taking a leadership role in building our community, either through maintenance of our infrastructure, hosting community programs, or supporting our youth. </a:t>
            </a:r>
          </a:p>
          <a:p>
            <a:pPr lvl="1"/>
            <a:r>
              <a:rPr lang="en-CA" dirty="0"/>
              <a:t>This Strategic Plan allows us to guide the work we do and how we allocate resources.</a:t>
            </a:r>
          </a:p>
          <a:p>
            <a:pPr lvl="1"/>
            <a:r>
              <a:rPr lang="en-CA" dirty="0"/>
              <a:t>We have six departments, and all departments are responsible to understand and support the outcomes listed below</a:t>
            </a:r>
            <a:r>
              <a:rPr lang="en-CA" dirty="0" smtClean="0"/>
              <a:t>.”</a:t>
            </a:r>
            <a:endParaRPr lang="en-CA" dirty="0"/>
          </a:p>
        </p:txBody>
      </p:sp>
      <p:sp>
        <p:nvSpPr>
          <p:cNvPr id="16" name="Rectangle 15"/>
          <p:cNvSpPr/>
          <p:nvPr/>
        </p:nvSpPr>
        <p:spPr>
          <a:xfrm>
            <a:off x="47625" y="4040940"/>
            <a:ext cx="1285875" cy="1902660"/>
          </a:xfrm>
          <a:prstGeom prst="rect">
            <a:avLst/>
          </a:prstGeom>
          <a:solidFill>
            <a:schemeClr val="bg2">
              <a:lumMod val="90000"/>
              <a:alpha val="75000"/>
            </a:schemeClr>
          </a:solidFill>
          <a:ln w="19050">
            <a:solidFill>
              <a:srgbClr val="830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rgbClr val="5E0902"/>
                </a:solidFill>
                <a:latin typeface="Franklin Gothic Book" panose="020B0503020102020204" pitchFamily="34" charset="0"/>
              </a:rPr>
              <a:t>Promote healthy living, provide comprehensive health services and advocate for comprehensive health services</a:t>
            </a:r>
          </a:p>
        </p:txBody>
      </p:sp>
      <p:sp>
        <p:nvSpPr>
          <p:cNvPr id="17" name="Rectangle 16"/>
          <p:cNvSpPr/>
          <p:nvPr/>
        </p:nvSpPr>
        <p:spPr>
          <a:xfrm>
            <a:off x="1390650" y="4040940"/>
            <a:ext cx="1285875" cy="1902660"/>
          </a:xfrm>
          <a:prstGeom prst="rect">
            <a:avLst/>
          </a:prstGeom>
          <a:solidFill>
            <a:schemeClr val="bg2">
              <a:lumMod val="90000"/>
              <a:alpha val="75000"/>
            </a:schemeClr>
          </a:solidFill>
          <a:ln w="19050">
            <a:solidFill>
              <a:srgbClr val="830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rgbClr val="5E0902"/>
                </a:solidFill>
                <a:latin typeface="Franklin Gothic Book" panose="020B0503020102020204" pitchFamily="34" charset="0"/>
              </a:rPr>
              <a:t>Provide programs to strengthen our culture</a:t>
            </a:r>
          </a:p>
        </p:txBody>
      </p:sp>
      <p:sp>
        <p:nvSpPr>
          <p:cNvPr id="18" name="Rectangle 17"/>
          <p:cNvSpPr/>
          <p:nvPr/>
        </p:nvSpPr>
        <p:spPr>
          <a:xfrm>
            <a:off x="2733675" y="4040940"/>
            <a:ext cx="1285875" cy="1902660"/>
          </a:xfrm>
          <a:prstGeom prst="rect">
            <a:avLst/>
          </a:prstGeom>
          <a:solidFill>
            <a:schemeClr val="bg2">
              <a:lumMod val="90000"/>
              <a:alpha val="75000"/>
            </a:schemeClr>
          </a:solidFill>
          <a:ln w="19050">
            <a:solidFill>
              <a:srgbClr val="830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rgbClr val="5E0902"/>
                </a:solidFill>
                <a:latin typeface="Franklin Gothic Book" panose="020B0503020102020204" pitchFamily="34" charset="0"/>
              </a:rPr>
              <a:t>Provide crime prevention, safety and enforcement services in the </a:t>
            </a:r>
            <a:r>
              <a:rPr lang="en-CA" sz="1200" i="1" dirty="0" smtClean="0">
                <a:solidFill>
                  <a:srgbClr val="5E0902"/>
                </a:solidFill>
                <a:latin typeface="Franklin Gothic Book" panose="020B0503020102020204" pitchFamily="34" charset="0"/>
              </a:rPr>
              <a:t>XXX</a:t>
            </a:r>
            <a:r>
              <a:rPr lang="en-CA" sz="1200" dirty="0" smtClean="0">
                <a:solidFill>
                  <a:srgbClr val="5E0902"/>
                </a:solidFill>
                <a:latin typeface="Franklin Gothic Book" panose="020B0503020102020204" pitchFamily="34" charset="0"/>
              </a:rPr>
              <a:t> community</a:t>
            </a:r>
            <a:endParaRPr lang="en-CA" sz="1200" dirty="0">
              <a:solidFill>
                <a:srgbClr val="5E0902"/>
              </a:solidFill>
              <a:latin typeface="Franklin Gothic Book" panose="020B0503020102020204" pitchFamily="34" charset="0"/>
            </a:endParaRPr>
          </a:p>
        </p:txBody>
      </p:sp>
      <p:sp>
        <p:nvSpPr>
          <p:cNvPr id="19" name="Rectangle 18"/>
          <p:cNvSpPr/>
          <p:nvPr/>
        </p:nvSpPr>
        <p:spPr>
          <a:xfrm>
            <a:off x="4076700" y="4040940"/>
            <a:ext cx="1285875" cy="1902660"/>
          </a:xfrm>
          <a:prstGeom prst="rect">
            <a:avLst/>
          </a:prstGeom>
          <a:solidFill>
            <a:schemeClr val="bg2">
              <a:lumMod val="90000"/>
              <a:alpha val="75000"/>
            </a:schemeClr>
          </a:solidFill>
          <a:ln w="19050">
            <a:solidFill>
              <a:srgbClr val="830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rgbClr val="5E0902"/>
                </a:solidFill>
                <a:latin typeface="Franklin Gothic Book" panose="020B0503020102020204" pitchFamily="34" charset="0"/>
              </a:rPr>
              <a:t>Provide and strengthen infrastructure (e.g. housing, roads, and docks) and transportation services</a:t>
            </a:r>
          </a:p>
        </p:txBody>
      </p:sp>
      <p:sp>
        <p:nvSpPr>
          <p:cNvPr id="20" name="Rectangle 19"/>
          <p:cNvSpPr/>
          <p:nvPr/>
        </p:nvSpPr>
        <p:spPr>
          <a:xfrm>
            <a:off x="5419725" y="4040940"/>
            <a:ext cx="1285875" cy="1902660"/>
          </a:xfrm>
          <a:prstGeom prst="rect">
            <a:avLst/>
          </a:prstGeom>
          <a:solidFill>
            <a:schemeClr val="bg2">
              <a:lumMod val="90000"/>
              <a:alpha val="75000"/>
            </a:schemeClr>
          </a:solidFill>
          <a:ln w="19050">
            <a:solidFill>
              <a:srgbClr val="830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5E0902"/>
                </a:solidFill>
                <a:latin typeface="Franklin Gothic Book" panose="020B0503020102020204" pitchFamily="34" charset="0"/>
              </a:rPr>
              <a:t>Provide programs to improve education outcomes and employment opportunities for our members</a:t>
            </a:r>
          </a:p>
        </p:txBody>
      </p:sp>
      <p:sp>
        <p:nvSpPr>
          <p:cNvPr id="21" name="Rectangle 20"/>
          <p:cNvSpPr/>
          <p:nvPr/>
        </p:nvSpPr>
        <p:spPr>
          <a:xfrm>
            <a:off x="6762750" y="4040940"/>
            <a:ext cx="1285875" cy="1902660"/>
          </a:xfrm>
          <a:prstGeom prst="rect">
            <a:avLst/>
          </a:prstGeom>
          <a:solidFill>
            <a:schemeClr val="bg2">
              <a:lumMod val="90000"/>
              <a:alpha val="75000"/>
            </a:schemeClr>
          </a:solidFill>
          <a:ln w="19050">
            <a:solidFill>
              <a:srgbClr val="830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5E0902"/>
                </a:solidFill>
                <a:latin typeface="Franklin Gothic Book" panose="020B0503020102020204" pitchFamily="34" charset="0"/>
              </a:rPr>
              <a:t>Develop internal</a:t>
            </a:r>
          </a:p>
          <a:p>
            <a:pPr algn="ctr"/>
            <a:r>
              <a:rPr lang="en-US" sz="1200" dirty="0">
                <a:solidFill>
                  <a:srgbClr val="5E0902"/>
                </a:solidFill>
                <a:latin typeface="Franklin Gothic Book" panose="020B0503020102020204" pitchFamily="34" charset="0"/>
              </a:rPr>
              <a:t>management and </a:t>
            </a:r>
          </a:p>
          <a:p>
            <a:pPr algn="ctr"/>
            <a:r>
              <a:rPr lang="en-US" sz="1200" dirty="0">
                <a:solidFill>
                  <a:srgbClr val="5E0902"/>
                </a:solidFill>
                <a:latin typeface="Franklin Gothic Book" panose="020B0503020102020204" pitchFamily="34" charset="0"/>
              </a:rPr>
              <a:t>Leadership capacity to</a:t>
            </a:r>
          </a:p>
          <a:p>
            <a:pPr algn="ctr"/>
            <a:r>
              <a:rPr lang="en-US" sz="1200" dirty="0">
                <a:solidFill>
                  <a:srgbClr val="5E0902"/>
                </a:solidFill>
                <a:latin typeface="Franklin Gothic Book" panose="020B0503020102020204" pitchFamily="34" charset="0"/>
              </a:rPr>
              <a:t>support the succession of our organization</a:t>
            </a:r>
          </a:p>
          <a:p>
            <a:pPr algn="ctr"/>
            <a:endParaRPr lang="en-US" sz="1200" dirty="0">
              <a:solidFill>
                <a:srgbClr val="5E0902"/>
              </a:solidFill>
              <a:latin typeface="Franklin Gothic Book" panose="020B0503020102020204" pitchFamily="34" charset="0"/>
            </a:endParaRPr>
          </a:p>
        </p:txBody>
      </p:sp>
      <p:sp>
        <p:nvSpPr>
          <p:cNvPr id="22" name="Rectangle 21"/>
          <p:cNvSpPr/>
          <p:nvPr/>
        </p:nvSpPr>
        <p:spPr>
          <a:xfrm>
            <a:off x="8105775" y="4040940"/>
            <a:ext cx="1285875" cy="1902660"/>
          </a:xfrm>
          <a:prstGeom prst="rect">
            <a:avLst/>
          </a:prstGeom>
          <a:solidFill>
            <a:schemeClr val="bg2">
              <a:lumMod val="90000"/>
              <a:alpha val="75000"/>
            </a:schemeClr>
          </a:solidFill>
          <a:ln w="19050">
            <a:solidFill>
              <a:srgbClr val="830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5E0902"/>
                </a:solidFill>
                <a:latin typeface="Franklin Gothic Book" panose="020B0503020102020204" pitchFamily="34" charset="0"/>
              </a:rPr>
              <a:t>Partner with</a:t>
            </a:r>
          </a:p>
          <a:p>
            <a:pPr algn="ctr"/>
            <a:r>
              <a:rPr lang="en-US" sz="1200" dirty="0">
                <a:solidFill>
                  <a:srgbClr val="5E0902"/>
                </a:solidFill>
                <a:latin typeface="Franklin Gothic Book" panose="020B0503020102020204" pitchFamily="34" charset="0"/>
              </a:rPr>
              <a:t>organizations to</a:t>
            </a:r>
          </a:p>
          <a:p>
            <a:pPr algn="ctr"/>
            <a:r>
              <a:rPr lang="en-US" sz="1200" dirty="0">
                <a:solidFill>
                  <a:srgbClr val="5E0902"/>
                </a:solidFill>
                <a:latin typeface="Franklin Gothic Book" panose="020B0503020102020204" pitchFamily="34" charset="0"/>
              </a:rPr>
              <a:t>ensure financial</a:t>
            </a:r>
          </a:p>
          <a:p>
            <a:pPr algn="ctr"/>
            <a:r>
              <a:rPr lang="en-US" sz="1200" dirty="0">
                <a:solidFill>
                  <a:srgbClr val="5E0902"/>
                </a:solidFill>
                <a:latin typeface="Franklin Gothic Book" panose="020B0503020102020204" pitchFamily="34" charset="0"/>
              </a:rPr>
              <a:t>sustainability</a:t>
            </a:r>
          </a:p>
          <a:p>
            <a:pPr algn="ctr"/>
            <a:endParaRPr lang="en-US" sz="1200" dirty="0">
              <a:solidFill>
                <a:srgbClr val="5E0902"/>
              </a:solidFill>
              <a:latin typeface="Franklin Gothic Book" panose="020B0503020102020204" pitchFamily="34" charset="0"/>
            </a:endParaRPr>
          </a:p>
        </p:txBody>
      </p:sp>
      <p:pic>
        <p:nvPicPr>
          <p:cNvPr id="26" name="Picture 2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5400000">
            <a:off x="7997718" y="2772151"/>
            <a:ext cx="6278776" cy="2109787"/>
          </a:xfrm>
          <a:prstGeom prst="rect">
            <a:avLst/>
          </a:prstGeom>
        </p:spPr>
      </p:pic>
      <p:sp>
        <p:nvSpPr>
          <p:cNvPr id="23" name="Rectangle 22"/>
          <p:cNvSpPr/>
          <p:nvPr/>
        </p:nvSpPr>
        <p:spPr>
          <a:xfrm>
            <a:off x="9448800" y="4040940"/>
            <a:ext cx="1285875" cy="1902660"/>
          </a:xfrm>
          <a:prstGeom prst="rect">
            <a:avLst/>
          </a:prstGeom>
          <a:solidFill>
            <a:schemeClr val="bg2">
              <a:lumMod val="90000"/>
              <a:alpha val="75000"/>
            </a:schemeClr>
          </a:solidFill>
          <a:ln w="19050">
            <a:solidFill>
              <a:srgbClr val="830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5E0902"/>
                </a:solidFill>
                <a:latin typeface="Franklin Gothic Book" panose="020B0503020102020204" pitchFamily="34" charset="0"/>
              </a:rPr>
              <a:t>Improve</a:t>
            </a:r>
          </a:p>
          <a:p>
            <a:pPr algn="ctr"/>
            <a:r>
              <a:rPr lang="en-US" sz="1200" dirty="0">
                <a:solidFill>
                  <a:srgbClr val="5E0902"/>
                </a:solidFill>
                <a:latin typeface="Franklin Gothic Book" panose="020B0503020102020204" pitchFamily="34" charset="0"/>
              </a:rPr>
              <a:t>governance and</a:t>
            </a:r>
          </a:p>
          <a:p>
            <a:pPr algn="ctr"/>
            <a:r>
              <a:rPr lang="en-US" sz="1200" dirty="0">
                <a:solidFill>
                  <a:srgbClr val="5E0902"/>
                </a:solidFill>
                <a:latin typeface="Franklin Gothic Book" panose="020B0503020102020204" pitchFamily="34" charset="0"/>
              </a:rPr>
              <a:t>operational</a:t>
            </a:r>
          </a:p>
          <a:p>
            <a:pPr algn="ctr"/>
            <a:r>
              <a:rPr lang="en-US" sz="1200" dirty="0">
                <a:solidFill>
                  <a:srgbClr val="5E0902"/>
                </a:solidFill>
                <a:latin typeface="Franklin Gothic Book" panose="020B0503020102020204" pitchFamily="34" charset="0"/>
              </a:rPr>
              <a:t>policies and</a:t>
            </a:r>
          </a:p>
          <a:p>
            <a:pPr algn="ctr"/>
            <a:r>
              <a:rPr lang="en-US" sz="1200" dirty="0">
                <a:solidFill>
                  <a:srgbClr val="5E0902"/>
                </a:solidFill>
                <a:latin typeface="Franklin Gothic Book" panose="020B0503020102020204" pitchFamily="34" charset="0"/>
              </a:rPr>
              <a:t>procedures to</a:t>
            </a:r>
          </a:p>
          <a:p>
            <a:pPr algn="ctr"/>
            <a:r>
              <a:rPr lang="en-US" sz="1200" dirty="0">
                <a:solidFill>
                  <a:srgbClr val="5E0902"/>
                </a:solidFill>
                <a:latin typeface="Franklin Gothic Book" panose="020B0503020102020204" pitchFamily="34" charset="0"/>
              </a:rPr>
              <a:t>increase</a:t>
            </a:r>
          </a:p>
          <a:p>
            <a:pPr algn="ctr"/>
            <a:r>
              <a:rPr lang="en-US" sz="1200" dirty="0">
                <a:solidFill>
                  <a:srgbClr val="5E0902"/>
                </a:solidFill>
                <a:latin typeface="Franklin Gothic Book" panose="020B0503020102020204" pitchFamily="34" charset="0"/>
              </a:rPr>
              <a:t>efficiency and</a:t>
            </a:r>
          </a:p>
          <a:p>
            <a:pPr algn="ctr"/>
            <a:r>
              <a:rPr lang="en-US" sz="1200" dirty="0">
                <a:solidFill>
                  <a:srgbClr val="5E0902"/>
                </a:solidFill>
                <a:latin typeface="Franklin Gothic Book" panose="020B0503020102020204" pitchFamily="34" charset="0"/>
              </a:rPr>
              <a:t>effectiveness of</a:t>
            </a:r>
          </a:p>
          <a:p>
            <a:pPr algn="ctr"/>
            <a:r>
              <a:rPr lang="en-US" sz="1200" dirty="0">
                <a:solidFill>
                  <a:srgbClr val="5E0902"/>
                </a:solidFill>
                <a:latin typeface="Franklin Gothic Book" panose="020B0503020102020204" pitchFamily="34" charset="0"/>
              </a:rPr>
              <a:t>service delivery </a:t>
            </a:r>
          </a:p>
        </p:txBody>
      </p:sp>
      <p:sp>
        <p:nvSpPr>
          <p:cNvPr id="24" name="Rectangle 23"/>
          <p:cNvSpPr/>
          <p:nvPr/>
        </p:nvSpPr>
        <p:spPr>
          <a:xfrm>
            <a:off x="10791825" y="4040940"/>
            <a:ext cx="1285875" cy="1902660"/>
          </a:xfrm>
          <a:prstGeom prst="rect">
            <a:avLst/>
          </a:prstGeom>
          <a:solidFill>
            <a:schemeClr val="bg2">
              <a:lumMod val="90000"/>
              <a:alpha val="75000"/>
            </a:schemeClr>
          </a:solidFill>
          <a:ln w="19050">
            <a:solidFill>
              <a:srgbClr val="830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5E0902"/>
                </a:solidFill>
                <a:latin typeface="Franklin Gothic Book" panose="020B0503020102020204" pitchFamily="34" charset="0"/>
              </a:rPr>
              <a:t>Improve planning</a:t>
            </a:r>
          </a:p>
          <a:p>
            <a:pPr algn="ctr"/>
            <a:r>
              <a:rPr lang="en-US" sz="1200" dirty="0">
                <a:solidFill>
                  <a:srgbClr val="5E0902"/>
                </a:solidFill>
                <a:latin typeface="Franklin Gothic Book" panose="020B0503020102020204" pitchFamily="34" charset="0"/>
              </a:rPr>
              <a:t>and integration</a:t>
            </a:r>
          </a:p>
          <a:p>
            <a:pPr algn="ctr"/>
            <a:r>
              <a:rPr lang="en-US" sz="1200" dirty="0">
                <a:solidFill>
                  <a:srgbClr val="5E0902"/>
                </a:solidFill>
                <a:latin typeface="Franklin Gothic Book" panose="020B0503020102020204" pitchFamily="34" charset="0"/>
              </a:rPr>
              <a:t>between</a:t>
            </a:r>
          </a:p>
          <a:p>
            <a:pPr algn="ctr"/>
            <a:r>
              <a:rPr lang="en-US" sz="1200" dirty="0" smtClean="0">
                <a:solidFill>
                  <a:srgbClr val="5E0902"/>
                </a:solidFill>
                <a:latin typeface="Franklin Gothic Book" panose="020B0503020102020204" pitchFamily="34" charset="0"/>
              </a:rPr>
              <a:t>(</a:t>
            </a:r>
            <a:r>
              <a:rPr lang="en-US" sz="1200" i="1" dirty="0" smtClean="0">
                <a:solidFill>
                  <a:srgbClr val="5E0902"/>
                </a:solidFill>
                <a:latin typeface="Franklin Gothic Book" panose="020B0503020102020204" pitchFamily="34" charset="0"/>
              </a:rPr>
              <a:t>First Nation name</a:t>
            </a:r>
            <a:r>
              <a:rPr lang="en-US" sz="1200" dirty="0" smtClean="0">
                <a:solidFill>
                  <a:srgbClr val="5E0902"/>
                </a:solidFill>
                <a:latin typeface="Franklin Gothic Book" panose="020B0503020102020204" pitchFamily="34" charset="0"/>
              </a:rPr>
              <a:t>)</a:t>
            </a:r>
            <a:endParaRPr lang="en-US" sz="1200" dirty="0">
              <a:solidFill>
                <a:srgbClr val="5E0902"/>
              </a:solidFill>
              <a:latin typeface="Franklin Gothic Book" panose="020B0503020102020204" pitchFamily="34" charset="0"/>
            </a:endParaRPr>
          </a:p>
          <a:p>
            <a:pPr algn="ctr"/>
            <a:r>
              <a:rPr lang="en-US" sz="1200" dirty="0">
                <a:solidFill>
                  <a:srgbClr val="5E0902"/>
                </a:solidFill>
                <a:latin typeface="Franklin Gothic Book" panose="020B0503020102020204" pitchFamily="34" charset="0"/>
              </a:rPr>
              <a:t>Departments and</a:t>
            </a:r>
          </a:p>
          <a:p>
            <a:pPr algn="ctr"/>
            <a:r>
              <a:rPr lang="en-US" sz="1200" dirty="0">
                <a:solidFill>
                  <a:srgbClr val="5E0902"/>
                </a:solidFill>
                <a:latin typeface="Franklin Gothic Book" panose="020B0503020102020204" pitchFamily="34" charset="0"/>
              </a:rPr>
              <a:t>Organizations</a:t>
            </a:r>
          </a:p>
        </p:txBody>
      </p:sp>
      <p:sp>
        <p:nvSpPr>
          <p:cNvPr id="25" name="Rectangle 24"/>
          <p:cNvSpPr/>
          <p:nvPr/>
        </p:nvSpPr>
        <p:spPr>
          <a:xfrm>
            <a:off x="47625" y="3467101"/>
            <a:ext cx="12030075" cy="491290"/>
          </a:xfrm>
          <a:prstGeom prst="rect">
            <a:avLst/>
          </a:prstGeom>
          <a:solidFill>
            <a:schemeClr val="bg2">
              <a:lumMod val="90000"/>
              <a:alpha val="75000"/>
            </a:schemeClr>
          </a:solidFill>
          <a:ln w="19050">
            <a:solidFill>
              <a:srgbClr val="830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rgbClr val="5E0902"/>
                </a:solidFill>
                <a:latin typeface="Franklin Gothic Book" panose="020B0503020102020204" pitchFamily="34" charset="0"/>
              </a:rPr>
              <a:t>(</a:t>
            </a:r>
            <a:r>
              <a:rPr lang="en-US" sz="1200" b="1" dirty="0" smtClean="0">
                <a:solidFill>
                  <a:srgbClr val="FF0000"/>
                </a:solidFill>
                <a:latin typeface="Franklin Gothic Book" panose="020B0503020102020204" pitchFamily="34" charset="0"/>
              </a:rPr>
              <a:t>EXAMPLES</a:t>
            </a:r>
            <a:r>
              <a:rPr lang="en-US" sz="1200" dirty="0" smtClean="0">
                <a:solidFill>
                  <a:srgbClr val="5E0902"/>
                </a:solidFill>
                <a:latin typeface="Franklin Gothic Book" panose="020B0503020102020204" pitchFamily="34" charset="0"/>
              </a:rPr>
              <a:t>) </a:t>
            </a:r>
            <a:r>
              <a:rPr lang="en-US" sz="3200" dirty="0" smtClean="0">
                <a:solidFill>
                  <a:srgbClr val="5E0902"/>
                </a:solidFill>
                <a:latin typeface="Franklin Gothic Book" panose="020B0503020102020204" pitchFamily="34" charset="0"/>
              </a:rPr>
              <a:t>ORGANIZATIONAL STRATEGIES</a:t>
            </a:r>
            <a:endParaRPr lang="en-US" sz="3200" dirty="0">
              <a:solidFill>
                <a:srgbClr val="5E0902"/>
              </a:solidFill>
              <a:latin typeface="Franklin Gothic Book" panose="020B0503020102020204" pitchFamily="34" charset="0"/>
            </a:endParaRPr>
          </a:p>
        </p:txBody>
      </p:sp>
      <p:sp>
        <p:nvSpPr>
          <p:cNvPr id="3" name="Slide Number Placeholder 2"/>
          <p:cNvSpPr>
            <a:spLocks noGrp="1"/>
          </p:cNvSpPr>
          <p:nvPr>
            <p:ph type="sldNum" sz="quarter" idx="12"/>
          </p:nvPr>
        </p:nvSpPr>
        <p:spPr/>
        <p:txBody>
          <a:bodyPr/>
          <a:lstStyle/>
          <a:p>
            <a:fld id="{92EFC8F2-8799-4842-A316-24E5DD36930B}" type="slidenum">
              <a:rPr lang="en-CA" smtClean="0"/>
              <a:pPr/>
              <a:t>7</a:t>
            </a:fld>
            <a:endParaRPr lang="en-CA"/>
          </a:p>
        </p:txBody>
      </p:sp>
    </p:spTree>
    <p:extLst>
      <p:ext uri="{BB962C8B-B14F-4D97-AF65-F5344CB8AC3E}">
        <p14:creationId xmlns:p14="http://schemas.microsoft.com/office/powerpoint/2010/main" val="15575273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Administration &amp; Finance </a:t>
            </a:r>
            <a:r>
              <a:rPr lang="en-CA" dirty="0"/>
              <a:t/>
            </a:r>
            <a:br>
              <a:rPr lang="en-CA" dirty="0"/>
            </a:br>
            <a:r>
              <a:rPr lang="en-CA" dirty="0"/>
              <a:t/>
            </a:r>
            <a:br>
              <a:rPr lang="en-CA" dirty="0"/>
            </a:br>
            <a:r>
              <a:rPr lang="en-CA" dirty="0"/>
              <a:t>Update</a:t>
            </a:r>
          </a:p>
        </p:txBody>
      </p:sp>
      <p:sp>
        <p:nvSpPr>
          <p:cNvPr id="3" name="Content Placeholder 2"/>
          <p:cNvSpPr>
            <a:spLocks noGrp="1"/>
          </p:cNvSpPr>
          <p:nvPr>
            <p:ph sz="half" idx="1"/>
          </p:nvPr>
        </p:nvSpPr>
        <p:spPr/>
        <p:txBody>
          <a:bodyPr>
            <a:normAutofit/>
          </a:bodyPr>
          <a:lstStyle/>
          <a:p>
            <a:pPr lvl="1"/>
            <a:r>
              <a:rPr lang="en-CA" sz="1100" b="1" dirty="0" smtClean="0">
                <a:solidFill>
                  <a:srgbClr val="FF0000"/>
                </a:solidFill>
              </a:rPr>
              <a:t>EXAMPLE FOR REFERENCE ONLY</a:t>
            </a:r>
          </a:p>
          <a:p>
            <a:pPr lvl="1"/>
            <a:r>
              <a:rPr lang="en-CA" sz="1100" dirty="0" smtClean="0"/>
              <a:t>We </a:t>
            </a:r>
            <a:r>
              <a:rPr lang="en-CA" sz="1100" dirty="0"/>
              <a:t>have been focused on all the processes and policies needed to comply with the First Nations Financial Management Board criteria for </a:t>
            </a:r>
            <a:r>
              <a:rPr lang="en-CA" sz="1100" dirty="0" smtClean="0"/>
              <a:t>best practices certification. </a:t>
            </a:r>
            <a:r>
              <a:rPr lang="en-CA" sz="1100" dirty="0"/>
              <a:t>This work has included ensuring that we have a Strategic Plan, Risk Management Plan, </a:t>
            </a:r>
            <a:r>
              <a:rPr lang="en-CA" sz="1100" dirty="0" smtClean="0"/>
              <a:t>Multi-Year Financial Plan and </a:t>
            </a:r>
            <a:r>
              <a:rPr lang="en-CA" sz="1100" dirty="0"/>
              <a:t>many policies for all our departments – all to provide </a:t>
            </a:r>
            <a:r>
              <a:rPr lang="en-CA" sz="1100" dirty="0" smtClean="0"/>
              <a:t>First Nation Financial Management Board </a:t>
            </a:r>
            <a:r>
              <a:rPr lang="en-CA" sz="1100" dirty="0"/>
              <a:t>as well as ourselves the confidence that we are managing our resources effectively. This will allow us to make </a:t>
            </a:r>
            <a:r>
              <a:rPr lang="en-CA" sz="1100" dirty="0" smtClean="0"/>
              <a:t>informed decisions about allocation of resources.</a:t>
            </a:r>
            <a:endParaRPr lang="en-CA" sz="1100" dirty="0"/>
          </a:p>
          <a:p>
            <a:pPr lvl="1"/>
            <a:r>
              <a:rPr lang="en-CA" sz="1100" dirty="0" smtClean="0"/>
              <a:t>We </a:t>
            </a:r>
            <a:r>
              <a:rPr lang="en-CA" sz="1100" dirty="0"/>
              <a:t>are looking forward to another great year. The team in Administration is excited to </a:t>
            </a:r>
            <a:r>
              <a:rPr lang="en-CA" sz="1100" dirty="0" smtClean="0"/>
              <a:t>about all </a:t>
            </a:r>
            <a:r>
              <a:rPr lang="en-CA" sz="1100" dirty="0"/>
              <a:t>the work that we did in </a:t>
            </a:r>
            <a:r>
              <a:rPr lang="en-CA" sz="1100" dirty="0" smtClean="0"/>
              <a:t>2015 to increase our organizational capacity. </a:t>
            </a:r>
            <a:endParaRPr lang="en-CA" sz="1100" dirty="0"/>
          </a:p>
          <a:p>
            <a:pPr>
              <a:lnSpc>
                <a:spcPct val="120000"/>
              </a:lnSpc>
              <a:spcBef>
                <a:spcPts val="0"/>
              </a:spcBef>
            </a:pPr>
            <a:r>
              <a:rPr lang="en-CA" sz="1200" b="0" dirty="0" smtClean="0">
                <a:solidFill>
                  <a:schemeClr val="tx1"/>
                </a:solidFill>
              </a:rPr>
              <a:t> 	</a:t>
            </a:r>
          </a:p>
        </p:txBody>
      </p:sp>
      <p:sp>
        <p:nvSpPr>
          <p:cNvPr id="4" name="Content Placeholder 3"/>
          <p:cNvSpPr>
            <a:spLocks noGrp="1"/>
          </p:cNvSpPr>
          <p:nvPr>
            <p:ph sz="half" idx="2"/>
          </p:nvPr>
        </p:nvSpPr>
        <p:spPr>
          <a:xfrm>
            <a:off x="4381500" y="645518"/>
            <a:ext cx="7162800" cy="5531446"/>
          </a:xfrm>
        </p:spPr>
        <p:txBody>
          <a:bodyPr>
            <a:noAutofit/>
          </a:bodyPr>
          <a:lstStyle/>
          <a:p>
            <a:r>
              <a:rPr lang="en-US" sz="1100" dirty="0" smtClean="0">
                <a:solidFill>
                  <a:srgbClr val="FF0000"/>
                </a:solidFill>
              </a:rPr>
              <a:t>ALL EXAMPLES FOR REFERENCE ONLY</a:t>
            </a:r>
            <a:r>
              <a:rPr lang="en-US" sz="1100" dirty="0" smtClean="0">
                <a:solidFill>
                  <a:schemeClr val="tx1"/>
                </a:solidFill>
              </a:rPr>
              <a:t>:</a:t>
            </a:r>
          </a:p>
          <a:p>
            <a:r>
              <a:rPr lang="en-US" sz="1100" dirty="0" smtClean="0"/>
              <a:t>Summary</a:t>
            </a:r>
          </a:p>
          <a:p>
            <a:r>
              <a:rPr lang="en-US" sz="1100" b="0" dirty="0">
                <a:solidFill>
                  <a:schemeClr val="tx1"/>
                </a:solidFill>
              </a:rPr>
              <a:t>The administration department is a support system for all departments and is responsible for the development and implementation of policies as instructed </a:t>
            </a:r>
            <a:r>
              <a:rPr lang="en-CA" sz="1100" b="0" dirty="0">
                <a:solidFill>
                  <a:schemeClr val="tx1"/>
                </a:solidFill>
              </a:rPr>
              <a:t>by the Chief and Council.  Last year we allocated a significant portion of technical resources to the Custom Election Code, Land Code, various community by-laws and the updating of our Financial Administration Law. </a:t>
            </a:r>
            <a:endParaRPr lang="en-US" sz="1100" b="0" dirty="0">
              <a:solidFill>
                <a:schemeClr val="tx1"/>
              </a:solidFill>
            </a:endParaRPr>
          </a:p>
          <a:p>
            <a:r>
              <a:rPr lang="en-US" sz="1100" dirty="0" smtClean="0"/>
              <a:t>Key Accomplishments</a:t>
            </a:r>
          </a:p>
          <a:p>
            <a:r>
              <a:rPr lang="en-US" sz="1100" b="0" dirty="0">
                <a:solidFill>
                  <a:schemeClr val="tx1"/>
                </a:solidFill>
              </a:rPr>
              <a:t>The Financial Administration Law (FAL) is a regulatory framework on the governance of finances using best practices.  When we adopted the FAL in </a:t>
            </a:r>
            <a:r>
              <a:rPr lang="en-US" sz="1100" b="0" dirty="0" smtClean="0">
                <a:solidFill>
                  <a:schemeClr val="tx1"/>
                </a:solidFill>
              </a:rPr>
              <a:t>Month 201XX, </a:t>
            </a:r>
            <a:r>
              <a:rPr lang="en-US" sz="1100" b="0" dirty="0">
                <a:solidFill>
                  <a:schemeClr val="tx1"/>
                </a:solidFill>
              </a:rPr>
              <a:t>the First Nations Financial Management Board granted us a Financial Performance Certification based on our past </a:t>
            </a:r>
            <a:r>
              <a:rPr lang="en-US" sz="1100" b="0" dirty="0" smtClean="0">
                <a:solidFill>
                  <a:schemeClr val="tx1"/>
                </a:solidFill>
              </a:rPr>
              <a:t>X </a:t>
            </a:r>
            <a:r>
              <a:rPr lang="en-US" sz="1100" b="0" dirty="0">
                <a:solidFill>
                  <a:schemeClr val="tx1"/>
                </a:solidFill>
              </a:rPr>
              <a:t>audits compared to industry ratios.  We are now moving into the next phase which is a Finance Management Systems Certification.  This is a coveted title owned by First Nations that demonstrate best practices in the application of their financial controls.  In order to qualify for the best practices title, we set out to demonstrate that we deliver all the main sections of our FAL as evidenced below.</a:t>
            </a:r>
          </a:p>
          <a:p>
            <a:r>
              <a:rPr lang="en-US" sz="1100" dirty="0" smtClean="0"/>
              <a:t>Evidence</a:t>
            </a:r>
            <a:endParaRPr lang="en-US" sz="1100" dirty="0"/>
          </a:p>
          <a:p>
            <a:pPr lvl="2"/>
            <a:r>
              <a:rPr lang="en-US" sz="1100" dirty="0" smtClean="0"/>
              <a:t>Active Finance &amp; Audit Committee</a:t>
            </a:r>
          </a:p>
          <a:p>
            <a:pPr lvl="2"/>
            <a:r>
              <a:rPr lang="en-US" sz="1100" dirty="0" smtClean="0"/>
              <a:t>Risk Management framework completed</a:t>
            </a:r>
          </a:p>
          <a:p>
            <a:pPr lvl="2"/>
            <a:r>
              <a:rPr lang="en-US" sz="1100" dirty="0" smtClean="0"/>
              <a:t>Multi-year Financial Analysis completed</a:t>
            </a:r>
          </a:p>
          <a:p>
            <a:pPr lvl="2"/>
            <a:r>
              <a:rPr lang="en-US" sz="1100" dirty="0" smtClean="0"/>
              <a:t>Audit -  available for your perusal on our website</a:t>
            </a:r>
          </a:p>
          <a:p>
            <a:pPr lvl="2"/>
            <a:r>
              <a:rPr lang="en-US" sz="1100" dirty="0" smtClean="0"/>
              <a:t>Annual Report  - let us know if there is more content on this report you would like to see</a:t>
            </a:r>
            <a:endParaRPr lang="en-US" sz="1100" dirty="0"/>
          </a:p>
          <a:p>
            <a:pPr lvl="2"/>
            <a:r>
              <a:rPr lang="en-US" sz="1100" dirty="0" smtClean="0"/>
              <a:t>Policies &amp; Procedures – Human Resource Manual updated</a:t>
            </a:r>
            <a:endParaRPr lang="en-US" sz="1100" dirty="0"/>
          </a:p>
          <a:p>
            <a:r>
              <a:rPr lang="en-US" sz="1100" dirty="0"/>
              <a:t>Reflection</a:t>
            </a:r>
          </a:p>
          <a:p>
            <a:pPr lvl="1"/>
            <a:r>
              <a:rPr lang="en-US" sz="1100" dirty="0"/>
              <a:t>Training and hard work has given us the capacity to work through our Financial Administration Law (FAL) and all activities. We can see how best practices will benefit </a:t>
            </a:r>
            <a:r>
              <a:rPr lang="en-US" sz="1100" dirty="0" smtClean="0"/>
              <a:t>(</a:t>
            </a:r>
            <a:r>
              <a:rPr lang="en-US" sz="1100" i="1" dirty="0" smtClean="0"/>
              <a:t>First Nation name</a:t>
            </a:r>
            <a:r>
              <a:rPr lang="en-US" sz="1100" dirty="0" smtClean="0"/>
              <a:t>) </a:t>
            </a:r>
            <a:r>
              <a:rPr lang="en-US" sz="1100" dirty="0"/>
              <a:t>and are looking forward to sharing how through improved transparency.  Our biggest hurdle is balancing the needs of the government and the monies available to do it.   </a:t>
            </a:r>
          </a:p>
          <a:p>
            <a:r>
              <a:rPr lang="en-US" sz="1100" dirty="0" smtClean="0"/>
              <a:t>Department </a:t>
            </a:r>
            <a:r>
              <a:rPr lang="en-US" sz="1100" dirty="0"/>
              <a:t>Strategic Alignment</a:t>
            </a:r>
          </a:p>
          <a:p>
            <a:pPr lvl="1"/>
            <a:r>
              <a:rPr lang="en-US" sz="1100" dirty="0"/>
              <a:t>Administration supports all departments, and thus all strategic priorities. Some strategic priorities are more obvious such as </a:t>
            </a:r>
            <a:r>
              <a:rPr lang="en-US" sz="1100" dirty="0">
                <a:solidFill>
                  <a:srgbClr val="830C03"/>
                </a:solidFill>
              </a:rPr>
              <a:t>“Economic Sustainability” </a:t>
            </a:r>
            <a:r>
              <a:rPr lang="en-US" sz="1100" dirty="0"/>
              <a:t>for our community through effective management of band revenues and management of the budgets. </a:t>
            </a:r>
          </a:p>
        </p:txBody>
      </p:sp>
      <p:sp>
        <p:nvSpPr>
          <p:cNvPr id="6" name="Slide Number Placeholder 5"/>
          <p:cNvSpPr>
            <a:spLocks noGrp="1"/>
          </p:cNvSpPr>
          <p:nvPr>
            <p:ph type="sldNum" sz="quarter" idx="12"/>
          </p:nvPr>
        </p:nvSpPr>
        <p:spPr/>
        <p:txBody>
          <a:bodyPr/>
          <a:lstStyle/>
          <a:p>
            <a:fld id="{92EFC8F2-8799-4842-A316-24E5DD36930B}" type="slidenum">
              <a:rPr lang="en-CA" smtClean="0"/>
              <a:pPr/>
              <a:t>8</a:t>
            </a:fld>
            <a:endParaRPr lang="en-CA" dirty="0"/>
          </a:p>
        </p:txBody>
      </p:sp>
      <p:sp>
        <p:nvSpPr>
          <p:cNvPr id="13" name="TextBox 12"/>
          <p:cNvSpPr txBox="1"/>
          <p:nvPr/>
        </p:nvSpPr>
        <p:spPr>
          <a:xfrm>
            <a:off x="9906000" y="3693517"/>
            <a:ext cx="1219200" cy="307777"/>
          </a:xfrm>
          <a:prstGeom prst="rect">
            <a:avLst/>
          </a:prstGeom>
          <a:noFill/>
        </p:spPr>
        <p:txBody>
          <a:bodyPr wrap="square" rtlCol="0">
            <a:spAutoFit/>
          </a:bodyPr>
          <a:lstStyle/>
          <a:p>
            <a:r>
              <a:rPr lang="en-CA" sz="1400" b="1" dirty="0">
                <a:solidFill>
                  <a:schemeClr val="bg1"/>
                </a:solidFill>
                <a:latin typeface="Trebuchet MS" panose="020B0603020202020204" pitchFamily="34" charset="0"/>
              </a:rPr>
              <a:t>Costs</a:t>
            </a:r>
          </a:p>
        </p:txBody>
      </p:sp>
      <p:sp>
        <p:nvSpPr>
          <p:cNvPr id="10" name="TextBox 9"/>
          <p:cNvSpPr txBox="1"/>
          <p:nvPr/>
        </p:nvSpPr>
        <p:spPr>
          <a:xfrm>
            <a:off x="2400300" y="4385846"/>
            <a:ext cx="1752600" cy="215444"/>
          </a:xfrm>
          <a:prstGeom prst="rect">
            <a:avLst/>
          </a:prstGeom>
          <a:noFill/>
        </p:spPr>
        <p:txBody>
          <a:bodyPr wrap="square" rtlCol="0">
            <a:spAutoFit/>
          </a:bodyPr>
          <a:lstStyle/>
          <a:p>
            <a:r>
              <a:rPr lang="en-CA" sz="800" dirty="0" smtClean="0">
                <a:latin typeface="Franklin Gothic Book" pitchFamily="34" charset="0"/>
              </a:rPr>
              <a:t>Chief Financial Officer for XXX</a:t>
            </a:r>
            <a:endParaRPr lang="en-CA" sz="800" dirty="0">
              <a:latin typeface="Franklin Gothic Book" pitchFamily="34" charset="0"/>
            </a:endParaRPr>
          </a:p>
        </p:txBody>
      </p:sp>
    </p:spTree>
    <p:extLst>
      <p:ext uri="{BB962C8B-B14F-4D97-AF65-F5344CB8AC3E}">
        <p14:creationId xmlns:p14="http://schemas.microsoft.com/office/powerpoint/2010/main" val="10598100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Recreation</a:t>
            </a:r>
            <a:r>
              <a:rPr lang="en-CA" dirty="0"/>
              <a:t/>
            </a:r>
            <a:br>
              <a:rPr lang="en-CA" dirty="0"/>
            </a:br>
            <a:r>
              <a:rPr lang="en-CA" dirty="0"/>
              <a:t/>
            </a:r>
            <a:br>
              <a:rPr lang="en-CA" dirty="0"/>
            </a:br>
            <a:r>
              <a:rPr lang="en-CA" dirty="0"/>
              <a:t>Update</a:t>
            </a:r>
          </a:p>
        </p:txBody>
      </p:sp>
      <p:sp>
        <p:nvSpPr>
          <p:cNvPr id="3" name="Content Placeholder 2"/>
          <p:cNvSpPr>
            <a:spLocks noGrp="1"/>
          </p:cNvSpPr>
          <p:nvPr>
            <p:ph sz="half" idx="1"/>
          </p:nvPr>
        </p:nvSpPr>
        <p:spPr/>
        <p:txBody>
          <a:bodyPr>
            <a:normAutofit/>
          </a:bodyPr>
          <a:lstStyle/>
          <a:p>
            <a:r>
              <a:rPr lang="en-CA" dirty="0" smtClean="0"/>
              <a:t> </a:t>
            </a:r>
          </a:p>
          <a:p>
            <a:pPr lvl="1" algn="ctr"/>
            <a:r>
              <a:rPr lang="en-CA" b="1" dirty="0" smtClean="0">
                <a:solidFill>
                  <a:srgbClr val="FF0000"/>
                </a:solidFill>
              </a:rPr>
              <a:t>ALL EXAMPLES FOR REFERENCE ONLY</a:t>
            </a:r>
          </a:p>
          <a:p>
            <a:pPr lvl="1"/>
            <a:endParaRPr lang="en-CA" dirty="0"/>
          </a:p>
        </p:txBody>
      </p:sp>
      <p:sp>
        <p:nvSpPr>
          <p:cNvPr id="4" name="Content Placeholder 3"/>
          <p:cNvSpPr>
            <a:spLocks noGrp="1"/>
          </p:cNvSpPr>
          <p:nvPr>
            <p:ph sz="half" idx="2"/>
          </p:nvPr>
        </p:nvSpPr>
        <p:spPr>
          <a:xfrm>
            <a:off x="4381500" y="609600"/>
            <a:ext cx="5429251" cy="5905500"/>
          </a:xfrm>
        </p:spPr>
        <p:txBody>
          <a:bodyPr>
            <a:noAutofit/>
          </a:bodyPr>
          <a:lstStyle/>
          <a:p>
            <a:r>
              <a:rPr lang="en-US" sz="1100" dirty="0"/>
              <a:t>Summary</a:t>
            </a:r>
          </a:p>
          <a:p>
            <a:pPr lvl="1"/>
            <a:r>
              <a:rPr lang="en-CA" sz="1100" dirty="0"/>
              <a:t>The Recreation department’s objectives are to ensure all members have access to programs that promote healthy and active lifestyles.  Programming offered at our indoor and outdoor facilities include: volleyball, basketball, skateboarding and baseball.  The gymnasium is open Monday to Friday 9am – 5pm located on site at </a:t>
            </a:r>
            <a:r>
              <a:rPr lang="en-CA" sz="1100" dirty="0" smtClean="0"/>
              <a:t>(</a:t>
            </a:r>
            <a:r>
              <a:rPr lang="en-CA" sz="1100" i="1" dirty="0" smtClean="0"/>
              <a:t>enter location</a:t>
            </a:r>
            <a:r>
              <a:rPr lang="en-CA" sz="1100" dirty="0" smtClean="0"/>
              <a:t>).</a:t>
            </a:r>
            <a:endParaRPr lang="en-US" sz="1100" dirty="0"/>
          </a:p>
          <a:p>
            <a:r>
              <a:rPr lang="en-US" sz="1100" dirty="0" smtClean="0"/>
              <a:t>Key Accomplishments</a:t>
            </a:r>
          </a:p>
          <a:p>
            <a:r>
              <a:rPr lang="en-US" sz="1100" b="0" dirty="0">
                <a:solidFill>
                  <a:schemeClr val="tx1"/>
                </a:solidFill>
              </a:rPr>
              <a:t>The </a:t>
            </a:r>
            <a:r>
              <a:rPr lang="en-US" sz="1100" b="0" dirty="0" smtClean="0">
                <a:solidFill>
                  <a:schemeClr val="tx1"/>
                </a:solidFill>
              </a:rPr>
              <a:t>Month 201XX </a:t>
            </a:r>
            <a:r>
              <a:rPr lang="en-US" sz="1100" b="0" dirty="0">
                <a:solidFill>
                  <a:schemeClr val="tx1"/>
                </a:solidFill>
              </a:rPr>
              <a:t>year end marked the completion of the new ball field, new skate park and the grand re-opening of our gymnasium for recreational use including the purchase of new sports and fitness equipment.</a:t>
            </a:r>
            <a:endParaRPr lang="en-US" sz="1100" dirty="0"/>
          </a:p>
          <a:p>
            <a:r>
              <a:rPr lang="en-US" sz="1100" dirty="0" smtClean="0"/>
              <a:t>Evidence</a:t>
            </a:r>
            <a:endParaRPr lang="en-US" sz="1100" dirty="0"/>
          </a:p>
          <a:p>
            <a:r>
              <a:rPr lang="en-CA" sz="1100" b="0" dirty="0" smtClean="0">
                <a:solidFill>
                  <a:schemeClr val="tx1"/>
                </a:solidFill>
              </a:rPr>
              <a:t>We are proud to say that membership has accessed the following programs:</a:t>
            </a:r>
          </a:p>
          <a:p>
            <a:r>
              <a:rPr lang="en-CA" sz="1100" dirty="0" smtClean="0"/>
              <a:t> </a:t>
            </a:r>
          </a:p>
          <a:p>
            <a:endParaRPr lang="en-CA" sz="1100" b="0" dirty="0" smtClean="0">
              <a:solidFill>
                <a:schemeClr val="tx1"/>
              </a:solidFill>
            </a:endParaRPr>
          </a:p>
          <a:p>
            <a:endParaRPr lang="en-CA" sz="1100" b="0" dirty="0" smtClean="0">
              <a:solidFill>
                <a:schemeClr val="tx1"/>
              </a:solidFill>
            </a:endParaRPr>
          </a:p>
          <a:p>
            <a:endParaRPr lang="en-CA" sz="1100" b="0" dirty="0" smtClean="0">
              <a:solidFill>
                <a:schemeClr val="tx1"/>
              </a:solidFill>
            </a:endParaRPr>
          </a:p>
          <a:p>
            <a:endParaRPr lang="en-CA" sz="1100" b="0" dirty="0" smtClean="0">
              <a:solidFill>
                <a:schemeClr val="tx1"/>
              </a:solidFill>
            </a:endParaRPr>
          </a:p>
          <a:p>
            <a:r>
              <a:rPr lang="en-CA" sz="1100" dirty="0" smtClean="0"/>
              <a:t> </a:t>
            </a:r>
          </a:p>
          <a:p>
            <a:r>
              <a:rPr lang="en-US" sz="1100" dirty="0" smtClean="0"/>
              <a:t>Reflection</a:t>
            </a:r>
          </a:p>
          <a:p>
            <a:r>
              <a:rPr lang="en-US" sz="1100" b="0" dirty="0">
                <a:solidFill>
                  <a:schemeClr val="tx1"/>
                </a:solidFill>
              </a:rPr>
              <a:t>This past year we have learned that the efforts put into building leadership with our Youth is immeasurable.  By engaging them in sports, targeted programs and other community activities, they learn to build a stronger, empowered sense of self through healthier choices.</a:t>
            </a:r>
          </a:p>
          <a:p>
            <a:r>
              <a:rPr lang="en-US" sz="1100" dirty="0" smtClean="0"/>
              <a:t>Department </a:t>
            </a:r>
            <a:r>
              <a:rPr lang="en-US" sz="1100" dirty="0"/>
              <a:t>Strategic Alignment</a:t>
            </a:r>
          </a:p>
          <a:p>
            <a:pPr lvl="1"/>
            <a:r>
              <a:rPr lang="en-CA" sz="1100" dirty="0" smtClean="0"/>
              <a:t>We </a:t>
            </a:r>
            <a:r>
              <a:rPr lang="en-CA" sz="1100" dirty="0"/>
              <a:t>are most aligned to </a:t>
            </a:r>
            <a:r>
              <a:rPr lang="en-CA" sz="1400" dirty="0" smtClean="0">
                <a:solidFill>
                  <a:srgbClr val="830C03"/>
                </a:solidFill>
              </a:rPr>
              <a:t>“A Future for Our Youth” </a:t>
            </a:r>
            <a:r>
              <a:rPr lang="en-CA" sz="1100" dirty="0"/>
              <a:t>which to us means that </a:t>
            </a:r>
            <a:r>
              <a:rPr lang="en-CA" sz="1100" dirty="0" smtClean="0"/>
              <a:t>we need to address the challenges faced by youth today in making healthy choices.  We try to offer alternative programs to engage the youth. </a:t>
            </a:r>
            <a:r>
              <a:rPr lang="en-CA" sz="1100" dirty="0"/>
              <a:t>We see this to be </a:t>
            </a:r>
            <a:r>
              <a:rPr lang="en-CA" sz="1100" dirty="0" smtClean="0"/>
              <a:t>part of the future, by building a solid </a:t>
            </a:r>
            <a:r>
              <a:rPr lang="en-CA" sz="1100" dirty="0"/>
              <a:t>foundation for our youth which will in turn , ensure that they will be preserving our resources and contributing to a sustainable Nation. </a:t>
            </a:r>
          </a:p>
        </p:txBody>
      </p:sp>
      <p:sp>
        <p:nvSpPr>
          <p:cNvPr id="5" name="Slide Number Placeholder 4"/>
          <p:cNvSpPr>
            <a:spLocks noGrp="1"/>
          </p:cNvSpPr>
          <p:nvPr>
            <p:ph type="sldNum" sz="quarter" idx="12"/>
          </p:nvPr>
        </p:nvSpPr>
        <p:spPr/>
        <p:txBody>
          <a:bodyPr/>
          <a:lstStyle/>
          <a:p>
            <a:fld id="{92EFC8F2-8799-4842-A316-24E5DD36930B}" type="slidenum">
              <a:rPr lang="en-CA" smtClean="0"/>
              <a:pPr/>
              <a:t>9</a:t>
            </a:fld>
            <a:endParaRPr lang="en-CA"/>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10750" y="609600"/>
            <a:ext cx="2228850" cy="1485900"/>
          </a:xfrm>
          <a:prstGeom prst="rect">
            <a:avLst/>
          </a:prstGeom>
        </p:spPr>
      </p:pic>
      <p:pic>
        <p:nvPicPr>
          <p:cNvPr id="10" name="Picture 9"/>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4182" y="1679839"/>
            <a:ext cx="792869" cy="3267075"/>
          </a:xfrm>
          <a:prstGeom prst="rect">
            <a:avLst/>
          </a:prstGeom>
        </p:spPr>
      </p:pic>
      <p:pic>
        <p:nvPicPr>
          <p:cNvPr id="11265" name="Picture 1" descr="DSC_0362 - Copy"/>
          <p:cNvPicPr>
            <a:picLocks noChangeAspect="1" noChangeArrowheads="1"/>
          </p:cNvPicPr>
          <p:nvPr/>
        </p:nvPicPr>
        <p:blipFill>
          <a:blip r:embed="rId4" cstate="print"/>
          <a:srcRect/>
          <a:stretch>
            <a:fillRect/>
          </a:stretch>
        </p:blipFill>
        <p:spPr bwMode="auto">
          <a:xfrm>
            <a:off x="9810751" y="4451605"/>
            <a:ext cx="2247900" cy="1495997"/>
          </a:xfrm>
          <a:prstGeom prst="rect">
            <a:avLst/>
          </a:prstGeom>
          <a:noFill/>
          <a:ln w="25400" algn="ctr">
            <a:noFill/>
            <a:miter lim="800000"/>
            <a:headEnd/>
            <a:tailEnd/>
          </a:ln>
          <a:effectLst/>
        </p:spPr>
      </p:pic>
      <p:pic>
        <p:nvPicPr>
          <p:cNvPr id="11266" name="Picture 2" descr="Inline image 1"/>
          <p:cNvPicPr>
            <a:picLocks noChangeAspect="1" noChangeArrowheads="1"/>
          </p:cNvPicPr>
          <p:nvPr/>
        </p:nvPicPr>
        <p:blipFill>
          <a:blip r:embed="rId5" cstate="print"/>
          <a:srcRect/>
          <a:stretch>
            <a:fillRect/>
          </a:stretch>
        </p:blipFill>
        <p:spPr bwMode="auto">
          <a:xfrm>
            <a:off x="9810750" y="2476500"/>
            <a:ext cx="2228849" cy="1487425"/>
          </a:xfrm>
          <a:prstGeom prst="rect">
            <a:avLst/>
          </a:prstGeom>
          <a:noFill/>
          <a:ln w="9525">
            <a:noFill/>
            <a:miter lim="800000"/>
            <a:headEnd/>
            <a:tailEnd/>
          </a:ln>
        </p:spPr>
      </p:pic>
      <p:graphicFrame>
        <p:nvGraphicFramePr>
          <p:cNvPr id="12" name="Table 11"/>
          <p:cNvGraphicFramePr>
            <a:graphicFrameLocks noGrp="1"/>
          </p:cNvGraphicFramePr>
          <p:nvPr>
            <p:extLst>
              <p:ext uri="{D42A27DB-BD31-4B8C-83A1-F6EECF244321}">
                <p14:modId xmlns:p14="http://schemas.microsoft.com/office/powerpoint/2010/main" val="4212671666"/>
              </p:ext>
            </p:extLst>
          </p:nvPr>
        </p:nvGraphicFramePr>
        <p:xfrm>
          <a:off x="4876800" y="3040380"/>
          <a:ext cx="3702858" cy="1508760"/>
        </p:xfrm>
        <a:graphic>
          <a:graphicData uri="http://schemas.openxmlformats.org/drawingml/2006/table">
            <a:tbl>
              <a:tblPr firstRow="1" bandRow="1">
                <a:tableStyleId>{F5AB1C69-6EDB-4FF4-983F-18BD219EF322}</a:tableStyleId>
              </a:tblPr>
              <a:tblGrid>
                <a:gridCol w="208280"/>
                <a:gridCol w="1544319"/>
                <a:gridCol w="266700"/>
                <a:gridCol w="1683559"/>
              </a:tblGrid>
              <a:tr h="370840">
                <a:tc>
                  <a:txBody>
                    <a:bodyPr/>
                    <a:lstStyle/>
                    <a:p>
                      <a:r>
                        <a:rPr lang="en-CA" sz="1000" dirty="0" smtClean="0">
                          <a:latin typeface="Franklin Gothic Book" pitchFamily="34" charset="0"/>
                        </a:rPr>
                        <a:t>1</a:t>
                      </a:r>
                      <a:endParaRPr lang="en-CA" sz="1000" dirty="0">
                        <a:latin typeface="Franklin Gothic Book" pitchFamily="34" charset="0"/>
                      </a:endParaRPr>
                    </a:p>
                  </a:txBody>
                  <a:tcPr/>
                </a:tc>
                <a:tc>
                  <a:txBody>
                    <a:bodyPr/>
                    <a:lstStyle/>
                    <a:p>
                      <a:r>
                        <a:rPr lang="en-CA" sz="1000" dirty="0" smtClean="0">
                          <a:latin typeface="Franklin Gothic Book" pitchFamily="34" charset="0"/>
                        </a:rPr>
                        <a:t>Scared Straight </a:t>
                      </a:r>
                      <a:r>
                        <a:rPr lang="en-CA" sz="1000" dirty="0" err="1" smtClean="0">
                          <a:latin typeface="Franklin Gothic Book" pitchFamily="34" charset="0"/>
                        </a:rPr>
                        <a:t>Progam</a:t>
                      </a:r>
                      <a:endParaRPr lang="en-CA" sz="1000" dirty="0">
                        <a:latin typeface="Franklin Gothic Book" pitchFamily="34" charset="0"/>
                      </a:endParaRPr>
                    </a:p>
                  </a:txBody>
                  <a:tcPr/>
                </a:tc>
                <a:tc>
                  <a:txBody>
                    <a:bodyPr/>
                    <a:lstStyle/>
                    <a:p>
                      <a:r>
                        <a:rPr lang="en-CA" sz="1000" dirty="0" smtClean="0">
                          <a:latin typeface="Franklin Gothic Book" pitchFamily="34" charset="0"/>
                        </a:rPr>
                        <a:t>2</a:t>
                      </a:r>
                      <a:endParaRPr lang="en-CA" sz="1000" dirty="0">
                        <a:latin typeface="Franklin Gothic Book" pitchFamily="34" charset="0"/>
                      </a:endParaRPr>
                    </a:p>
                  </a:txBody>
                  <a:tcPr/>
                </a:tc>
                <a:tc>
                  <a:txBody>
                    <a:bodyPr/>
                    <a:lstStyle/>
                    <a:p>
                      <a:r>
                        <a:rPr lang="en-CA" sz="1000" dirty="0" smtClean="0">
                          <a:latin typeface="Franklin Gothic Book" pitchFamily="34" charset="0"/>
                        </a:rPr>
                        <a:t>Employee Fit </a:t>
                      </a:r>
                      <a:r>
                        <a:rPr lang="en-CA" sz="1000" baseline="0" dirty="0" smtClean="0">
                          <a:latin typeface="Franklin Gothic Book" pitchFamily="34" charset="0"/>
                        </a:rPr>
                        <a:t>Program</a:t>
                      </a:r>
                      <a:endParaRPr lang="en-CA" sz="1000" dirty="0">
                        <a:latin typeface="Franklin Gothic Book" pitchFamily="34" charset="0"/>
                      </a:endParaRPr>
                    </a:p>
                  </a:txBody>
                  <a:tcPr/>
                </a:tc>
              </a:tr>
              <a:tr h="370840">
                <a:tc>
                  <a:txBody>
                    <a:bodyPr/>
                    <a:lstStyle/>
                    <a:p>
                      <a:r>
                        <a:rPr lang="en-CA" sz="1000" dirty="0" smtClean="0">
                          <a:latin typeface="Franklin Gothic Book" pitchFamily="34" charset="0"/>
                        </a:rPr>
                        <a:t>3</a:t>
                      </a:r>
                      <a:endParaRPr lang="en-CA" sz="1000" dirty="0">
                        <a:latin typeface="Franklin Gothic Book" pitchFamily="34" charset="0"/>
                      </a:endParaRPr>
                    </a:p>
                  </a:txBody>
                  <a:tcPr/>
                </a:tc>
                <a:tc>
                  <a:txBody>
                    <a:bodyPr/>
                    <a:lstStyle/>
                    <a:p>
                      <a:r>
                        <a:rPr lang="en-CA" sz="1000" dirty="0" smtClean="0">
                          <a:latin typeface="Franklin Gothic Book" pitchFamily="34" charset="0"/>
                        </a:rPr>
                        <a:t>Coaching Clinics</a:t>
                      </a:r>
                      <a:endParaRPr lang="en-CA" sz="1000" dirty="0">
                        <a:latin typeface="Franklin Gothic Book" pitchFamily="34" charset="0"/>
                      </a:endParaRPr>
                    </a:p>
                  </a:txBody>
                  <a:tcPr/>
                </a:tc>
                <a:tc>
                  <a:txBody>
                    <a:bodyPr/>
                    <a:lstStyle/>
                    <a:p>
                      <a:r>
                        <a:rPr lang="en-CA" sz="1000" dirty="0" smtClean="0">
                          <a:latin typeface="Franklin Gothic Book" pitchFamily="34" charset="0"/>
                        </a:rPr>
                        <a:t>4</a:t>
                      </a:r>
                      <a:endParaRPr lang="en-CA" sz="1000" dirty="0">
                        <a:latin typeface="Franklin Gothic Book" pitchFamily="34" charset="0"/>
                      </a:endParaRPr>
                    </a:p>
                  </a:txBody>
                  <a:tcPr/>
                </a:tc>
                <a:tc>
                  <a:txBody>
                    <a:bodyPr/>
                    <a:lstStyle/>
                    <a:p>
                      <a:r>
                        <a:rPr lang="en-CA" sz="1000" dirty="0" smtClean="0">
                          <a:latin typeface="Franklin Gothic Book" pitchFamily="34" charset="0"/>
                        </a:rPr>
                        <a:t>Sports Camps</a:t>
                      </a:r>
                      <a:endParaRPr lang="en-CA" sz="1000" dirty="0">
                        <a:latin typeface="Franklin Gothic Book" pitchFamily="34" charset="0"/>
                      </a:endParaRPr>
                    </a:p>
                  </a:txBody>
                  <a:tcPr/>
                </a:tc>
              </a:tr>
              <a:tr h="370840">
                <a:tc>
                  <a:txBody>
                    <a:bodyPr/>
                    <a:lstStyle/>
                    <a:p>
                      <a:r>
                        <a:rPr lang="en-CA" sz="1000" dirty="0" smtClean="0">
                          <a:latin typeface="Franklin Gothic Book" pitchFamily="34" charset="0"/>
                        </a:rPr>
                        <a:t>5</a:t>
                      </a:r>
                      <a:endParaRPr lang="en-CA" sz="1000" dirty="0">
                        <a:latin typeface="Franklin Gothic Book" pitchFamily="34" charset="0"/>
                      </a:endParaRPr>
                    </a:p>
                  </a:txBody>
                  <a:tcPr/>
                </a:tc>
                <a:tc>
                  <a:txBody>
                    <a:bodyPr/>
                    <a:lstStyle/>
                    <a:p>
                      <a:r>
                        <a:rPr lang="en-CA" sz="1000" dirty="0" smtClean="0">
                          <a:latin typeface="Franklin Gothic Book" pitchFamily="34" charset="0"/>
                        </a:rPr>
                        <a:t>Behavior Incentive Program</a:t>
                      </a:r>
                      <a:endParaRPr lang="en-CA" sz="1000" dirty="0">
                        <a:latin typeface="Franklin Gothic Book" pitchFamily="34" charset="0"/>
                      </a:endParaRPr>
                    </a:p>
                  </a:txBody>
                  <a:tcPr/>
                </a:tc>
                <a:tc>
                  <a:txBody>
                    <a:bodyPr/>
                    <a:lstStyle/>
                    <a:p>
                      <a:r>
                        <a:rPr lang="en-CA" sz="1000" dirty="0" smtClean="0">
                          <a:latin typeface="Franklin Gothic Book" pitchFamily="34" charset="0"/>
                        </a:rPr>
                        <a:t>6</a:t>
                      </a:r>
                      <a:endParaRPr lang="en-CA" sz="1000" dirty="0">
                        <a:latin typeface="Franklin Gothic Book" pitchFamily="34" charset="0"/>
                      </a:endParaRPr>
                    </a:p>
                  </a:txBody>
                  <a:tcPr/>
                </a:tc>
                <a:tc>
                  <a:txBody>
                    <a:bodyPr/>
                    <a:lstStyle/>
                    <a:p>
                      <a:r>
                        <a:rPr lang="en-CA" sz="1000" dirty="0" smtClean="0">
                          <a:latin typeface="Franklin Gothic Book" pitchFamily="34" charset="0"/>
                        </a:rPr>
                        <a:t>University/College Tours</a:t>
                      </a:r>
                      <a:endParaRPr lang="en-CA" sz="1000" dirty="0">
                        <a:latin typeface="Franklin Gothic Book" pitchFamily="34" charset="0"/>
                      </a:endParaRPr>
                    </a:p>
                  </a:txBody>
                  <a:tcPr/>
                </a:tc>
              </a:tr>
              <a:tr h="370840">
                <a:tc>
                  <a:txBody>
                    <a:bodyPr/>
                    <a:lstStyle/>
                    <a:p>
                      <a:r>
                        <a:rPr lang="en-CA" sz="1000" dirty="0" smtClean="0">
                          <a:latin typeface="Franklin Gothic Book" pitchFamily="34" charset="0"/>
                        </a:rPr>
                        <a:t>7</a:t>
                      </a:r>
                      <a:endParaRPr lang="en-CA" sz="1000" dirty="0">
                        <a:latin typeface="Franklin Gothic Book" pitchFamily="34" charset="0"/>
                      </a:endParaRPr>
                    </a:p>
                  </a:txBody>
                  <a:tcPr/>
                </a:tc>
                <a:tc>
                  <a:txBody>
                    <a:bodyPr/>
                    <a:lstStyle/>
                    <a:p>
                      <a:r>
                        <a:rPr lang="en-CA" sz="1000" dirty="0" smtClean="0">
                          <a:latin typeface="Franklin Gothic Book" pitchFamily="34" charset="0"/>
                        </a:rPr>
                        <a:t>Sea Kayaking</a:t>
                      </a:r>
                      <a:endParaRPr lang="en-CA" sz="1000" dirty="0">
                        <a:latin typeface="Franklin Gothic Book" pitchFamily="34" charset="0"/>
                      </a:endParaRPr>
                    </a:p>
                  </a:txBody>
                  <a:tcPr/>
                </a:tc>
                <a:tc>
                  <a:txBody>
                    <a:bodyPr/>
                    <a:lstStyle/>
                    <a:p>
                      <a:r>
                        <a:rPr lang="en-CA" sz="1000" dirty="0" smtClean="0">
                          <a:latin typeface="Franklin Gothic Book" pitchFamily="34" charset="0"/>
                        </a:rPr>
                        <a:t>8</a:t>
                      </a:r>
                      <a:endParaRPr lang="en-CA" sz="1000" dirty="0">
                        <a:latin typeface="Franklin Gothic Book" pitchFamily="34" charset="0"/>
                      </a:endParaRPr>
                    </a:p>
                  </a:txBody>
                  <a:tcPr/>
                </a:tc>
                <a:tc>
                  <a:txBody>
                    <a:bodyPr/>
                    <a:lstStyle/>
                    <a:p>
                      <a:r>
                        <a:rPr lang="en-CA" sz="1000" dirty="0" smtClean="0">
                          <a:latin typeface="Franklin Gothic Book" pitchFamily="34" charset="0"/>
                        </a:rPr>
                        <a:t>Daily</a:t>
                      </a:r>
                      <a:r>
                        <a:rPr lang="en-CA" sz="1000" baseline="0" dirty="0" smtClean="0">
                          <a:latin typeface="Franklin Gothic Book" pitchFamily="34" charset="0"/>
                        </a:rPr>
                        <a:t> Gym Activities</a:t>
                      </a:r>
                      <a:endParaRPr lang="en-CA" sz="1000" dirty="0">
                        <a:latin typeface="Franklin Gothic Book" pitchFamily="34" charset="0"/>
                      </a:endParaRPr>
                    </a:p>
                  </a:txBody>
                  <a:tcPr/>
                </a:tc>
              </a:tr>
            </a:tbl>
          </a:graphicData>
        </a:graphic>
      </p:graphicFrame>
      <p:sp>
        <p:nvSpPr>
          <p:cNvPr id="7" name="TextBox 6"/>
          <p:cNvSpPr txBox="1"/>
          <p:nvPr/>
        </p:nvSpPr>
        <p:spPr>
          <a:xfrm>
            <a:off x="10225194" y="5975275"/>
            <a:ext cx="1433406" cy="253916"/>
          </a:xfrm>
          <a:prstGeom prst="rect">
            <a:avLst/>
          </a:prstGeom>
          <a:noFill/>
        </p:spPr>
        <p:txBody>
          <a:bodyPr wrap="none" rtlCol="0">
            <a:spAutoFit/>
          </a:bodyPr>
          <a:lstStyle/>
          <a:p>
            <a:r>
              <a:rPr lang="en-US" sz="1050" dirty="0" smtClean="0"/>
              <a:t>Add your pics/graphics</a:t>
            </a:r>
            <a:endParaRPr lang="en-US" sz="1050" dirty="0"/>
          </a:p>
        </p:txBody>
      </p:sp>
    </p:spTree>
    <p:extLst>
      <p:ext uri="{BB962C8B-B14F-4D97-AF65-F5344CB8AC3E}">
        <p14:creationId xmlns:p14="http://schemas.microsoft.com/office/powerpoint/2010/main" val="16930215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3012</Words>
  <Application>Microsoft Office PowerPoint</Application>
  <PresentationFormat>Widescreen</PresentationFormat>
  <Paragraphs>448</Paragraphs>
  <Slides>22</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Courier New</vt:lpstr>
      <vt:lpstr>Franklin Gothic Book</vt:lpstr>
      <vt:lpstr>MV Boli</vt:lpstr>
      <vt:lpstr>Trebuchet MS</vt:lpstr>
      <vt:lpstr>Office Theme</vt:lpstr>
      <vt:lpstr>20XX &amp; Community Name Annual Report</vt:lpstr>
      <vt:lpstr>Navigating our Annual Report</vt:lpstr>
      <vt:lpstr>Who we are</vt:lpstr>
      <vt:lpstr>XXXX Governing Council</vt:lpstr>
      <vt:lpstr>Treaty </vt:lpstr>
      <vt:lpstr>PowerPoint Presentation</vt:lpstr>
      <vt:lpstr>Report on our Strategic Plan</vt:lpstr>
      <vt:lpstr>Administration &amp; Finance   Update</vt:lpstr>
      <vt:lpstr>Recreation  Update</vt:lpstr>
      <vt:lpstr>Health  Update</vt:lpstr>
      <vt:lpstr>Social Development  Update</vt:lpstr>
      <vt:lpstr>Public Works/Community Services  Update</vt:lpstr>
      <vt:lpstr>Lands  Update</vt:lpstr>
      <vt:lpstr>Education   Update</vt:lpstr>
      <vt:lpstr>CAPITAL PROJECTS: </vt:lpstr>
      <vt:lpstr>Report on Risk Management</vt:lpstr>
      <vt:lpstr>Financials</vt:lpstr>
      <vt:lpstr>Income Statement</vt:lpstr>
      <vt:lpstr>Balance Sheet</vt:lpstr>
      <vt:lpstr>Net Financial Assets/Net Debt</vt:lpstr>
      <vt:lpstr>Cash Flow</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2016-10-05T16:21:45Z</dcterms:created>
  <dcterms:modified xsi:type="dcterms:W3CDTF">2016-10-14T19:20:36Z</dcterms:modified>
</cp:coreProperties>
</file>